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Default Extension="jpeg" ContentType="image/jpeg"/>
  <Override PartName="/ppt/slideLayouts/slideLayout2.xml" ContentType="application/vnd.openxmlformats-officedocument.presentationml.slideLayout+xml"/>
  <Override PartName="/ppt/slideLayouts/slideLayout3.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notesSlides/notesSlide6.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21"/>
  </p:notesMasterIdLst>
  <p:sldIdLst>
    <p:sldId id="256" r:id="rId2"/>
    <p:sldId id="257" r:id="rId3"/>
    <p:sldId id="258" r:id="rId4"/>
    <p:sldId id="274" r:id="rId5"/>
    <p:sldId id="259" r:id="rId6"/>
    <p:sldId id="260" r:id="rId7"/>
    <p:sldId id="271" r:id="rId8"/>
    <p:sldId id="261" r:id="rId9"/>
    <p:sldId id="262" r:id="rId10"/>
    <p:sldId id="273" r:id="rId11"/>
    <p:sldId id="263" r:id="rId12"/>
    <p:sldId id="275" r:id="rId13"/>
    <p:sldId id="264" r:id="rId14"/>
    <p:sldId id="265" r:id="rId15"/>
    <p:sldId id="276" r:id="rId16"/>
    <p:sldId id="266" r:id="rId17"/>
    <p:sldId id="277" r:id="rId18"/>
    <p:sldId id="267" r:id="rId19"/>
    <p:sldId id="268" r:id="rId2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9565" autoAdjust="0"/>
  </p:normalViewPr>
  <p:slideViewPr>
    <p:cSldViewPr>
      <p:cViewPr varScale="1">
        <p:scale>
          <a:sx n="81" d="100"/>
          <a:sy n="81" d="100"/>
        </p:scale>
        <p:origin x="-1638" y="-102"/>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42BB279-CB12-4FF2-BE85-1EB18DE663AF}" type="datetimeFigureOut">
              <a:rPr lang="en-US" smtClean="0"/>
              <a:pPr/>
              <a:t>4/19/2013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4F284F8-21D4-46FA-9A93-C8569297E6B3}" type="slidenum">
              <a:rPr lang="en-US" smtClean="0"/>
              <a:pPr/>
              <a:t>‹#›</a:t>
            </a:fld>
            <a:endParaRPr lang="en-US"/>
          </a:p>
        </p:txBody>
      </p:sp>
    </p:spTree>
    <p:extLst>
      <p:ext uri="{BB962C8B-B14F-4D97-AF65-F5344CB8AC3E}">
        <p14:creationId xmlns:p14="http://schemas.microsoft.com/office/powerpoint/2010/main" xmlns="" val="26119883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Talk about each</a:t>
            </a:r>
            <a:r>
              <a:rPr lang="en-US" baseline="0" dirty="0" smtClean="0"/>
              <a:t> individuals responsibilities and then explain where some issues arise</a:t>
            </a:r>
            <a:endParaRPr lang="en-US" dirty="0"/>
          </a:p>
        </p:txBody>
      </p:sp>
      <p:sp>
        <p:nvSpPr>
          <p:cNvPr id="4" name="Slide Number Placeholder 3"/>
          <p:cNvSpPr>
            <a:spLocks noGrp="1"/>
          </p:cNvSpPr>
          <p:nvPr>
            <p:ph type="sldNum" sz="quarter" idx="10"/>
          </p:nvPr>
        </p:nvSpPr>
        <p:spPr/>
        <p:txBody>
          <a:bodyPr/>
          <a:lstStyle/>
          <a:p>
            <a:fld id="{64F284F8-21D4-46FA-9A93-C8569297E6B3}" type="slidenum">
              <a:rPr lang="en-US" smtClean="0"/>
              <a:pPr/>
              <a:t>6</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We</a:t>
            </a:r>
            <a:r>
              <a:rPr lang="en-US" baseline="0" dirty="0" smtClean="0"/>
              <a:t> forgot to add interactions outside of conversations. (i.e. walking someone to their destination, directing them to the dean’s office or a department office for directions, or even pointing out the signs on the wall)</a:t>
            </a:r>
            <a:endParaRPr lang="en-US" dirty="0"/>
          </a:p>
        </p:txBody>
      </p:sp>
      <p:sp>
        <p:nvSpPr>
          <p:cNvPr id="4" name="Slide Number Placeholder 3"/>
          <p:cNvSpPr>
            <a:spLocks noGrp="1"/>
          </p:cNvSpPr>
          <p:nvPr>
            <p:ph type="sldNum" sz="quarter" idx="10"/>
          </p:nvPr>
        </p:nvSpPr>
        <p:spPr/>
        <p:txBody>
          <a:bodyPr/>
          <a:lstStyle/>
          <a:p>
            <a:fld id="{64F284F8-21D4-46FA-9A93-C8569297E6B3}" type="slidenum">
              <a:rPr lang="en-US" smtClean="0"/>
              <a:pPr/>
              <a:t>7</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Explain one</a:t>
            </a:r>
            <a:r>
              <a:rPr lang="en-US" baseline="0" dirty="0" smtClean="0"/>
              <a:t> task in some detail and then compare the next two and then explain the patterns.</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 problem with</a:t>
            </a:r>
            <a:r>
              <a:rPr lang="en-US" baseline="0" dirty="0" smtClean="0"/>
              <a:t> our sequence model was we missed some areas where they could be a conditional instead of a linear walkthrough</a:t>
            </a:r>
            <a:endParaRPr lang="en-US" dirty="0" smtClean="0"/>
          </a:p>
          <a:p>
            <a:endParaRPr lang="en-US" dirty="0"/>
          </a:p>
        </p:txBody>
      </p:sp>
      <p:sp>
        <p:nvSpPr>
          <p:cNvPr id="4" name="Slide Number Placeholder 3"/>
          <p:cNvSpPr>
            <a:spLocks noGrp="1"/>
          </p:cNvSpPr>
          <p:nvPr>
            <p:ph type="sldNum" sz="quarter" idx="10"/>
          </p:nvPr>
        </p:nvSpPr>
        <p:spPr/>
        <p:txBody>
          <a:bodyPr/>
          <a:lstStyle/>
          <a:p>
            <a:fld id="{64F284F8-21D4-46FA-9A93-C8569297E6B3}" type="slidenum">
              <a:rPr lang="en-US" smtClean="0"/>
              <a:pPr/>
              <a:t>8</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a:t>
            </a:r>
            <a:r>
              <a:rPr lang="en-US" baseline="0" dirty="0" smtClean="0"/>
              <a:t> issues we had on this model was that we failed in displaying the policies and procedures</a:t>
            </a:r>
          </a:p>
          <a:p>
            <a:r>
              <a:rPr lang="en-US" baseline="0" dirty="0" smtClean="0"/>
              <a:t>Where are the signs posted? Who posts them? Classrooms have lists of their classes posted outside the door. Some instructors post their classes and office hours outside their offices. Some departments post class schedules and instructor office hours outside their department secretary’s office door</a:t>
            </a:r>
            <a:endParaRPr lang="en-US" dirty="0"/>
          </a:p>
        </p:txBody>
      </p:sp>
      <p:sp>
        <p:nvSpPr>
          <p:cNvPr id="4" name="Slide Number Placeholder 3"/>
          <p:cNvSpPr>
            <a:spLocks noGrp="1"/>
          </p:cNvSpPr>
          <p:nvPr>
            <p:ph type="sldNum" sz="quarter" idx="10"/>
          </p:nvPr>
        </p:nvSpPr>
        <p:spPr/>
        <p:txBody>
          <a:bodyPr/>
          <a:lstStyle/>
          <a:p>
            <a:fld id="{64F284F8-21D4-46FA-9A93-C8569297E6B3}" type="slidenum">
              <a:rPr lang="en-US" smtClean="0"/>
              <a:pPr/>
              <a:t>10</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 know it looks messy here, but it looks good during the presentation.</a:t>
            </a:r>
            <a:endParaRPr lang="en-US" dirty="0"/>
          </a:p>
        </p:txBody>
      </p:sp>
      <p:sp>
        <p:nvSpPr>
          <p:cNvPr id="4" name="Slide Number Placeholder 3"/>
          <p:cNvSpPr>
            <a:spLocks noGrp="1"/>
          </p:cNvSpPr>
          <p:nvPr>
            <p:ph type="sldNum" sz="quarter" idx="10"/>
          </p:nvPr>
        </p:nvSpPr>
        <p:spPr/>
        <p:txBody>
          <a:bodyPr/>
          <a:lstStyle/>
          <a:p>
            <a:fld id="{64F284F8-21D4-46FA-9A93-C8569297E6B3}" type="slidenum">
              <a:rPr lang="en-US" smtClean="0"/>
              <a:pPr/>
              <a:t>11</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Here I am</a:t>
            </a:r>
            <a:r>
              <a:rPr lang="en-US" baseline="0" dirty="0" smtClean="0"/>
              <a:t> going to guide the class along with me with some guided questions...(i.e. where would you all assume we could click next) this will of course be if time permits…we should also get Dr</a:t>
            </a:r>
            <a:r>
              <a:rPr lang="en-US" baseline="0" smtClean="0"/>
              <a:t>. White’s</a:t>
            </a:r>
            <a:endParaRPr lang="en-US" dirty="0"/>
          </a:p>
        </p:txBody>
      </p:sp>
      <p:sp>
        <p:nvSpPr>
          <p:cNvPr id="4" name="Slide Number Placeholder 3"/>
          <p:cNvSpPr>
            <a:spLocks noGrp="1"/>
          </p:cNvSpPr>
          <p:nvPr>
            <p:ph type="sldNum" sz="quarter" idx="10"/>
          </p:nvPr>
        </p:nvSpPr>
        <p:spPr/>
        <p:txBody>
          <a:bodyPr/>
          <a:lstStyle/>
          <a:p>
            <a:fld id="{64F284F8-21D4-46FA-9A93-C8569297E6B3}" type="slidenum">
              <a:rPr lang="en-US" smtClean="0"/>
              <a:pPr/>
              <a:t>19</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422030" y="1371600"/>
            <a:ext cx="8229600" cy="1828800"/>
          </a:xfrm>
        </p:spPr>
        <p:txBody>
          <a:bodyPr vert="horz" lIns="45720" tIns="0" rIns="45720" bIns="0" anchor="b">
            <a:normAutofit/>
            <a:scene3d>
              <a:camera prst="orthographicFront"/>
              <a:lightRig rig="soft" dir="t">
                <a:rot lat="0" lon="0" rev="17220000"/>
              </a:lightRig>
            </a:scene3d>
            <a:sp3d prstMaterial="softEdge">
              <a:bevelT w="38100" h="38100"/>
            </a:sp3d>
          </a:bodyPr>
          <a:lstStyle>
            <a:lvl1pPr>
              <a:defRPr sz="4800" b="1" cap="all" baseline="0">
                <a:ln w="6350">
                  <a:noFill/>
                </a:ln>
                <a:gradFill>
                  <a:gsLst>
                    <a:gs pos="0">
                      <a:schemeClr val="accent1">
                        <a:tint val="73000"/>
                        <a:satMod val="145000"/>
                      </a:schemeClr>
                    </a:gs>
                    <a:gs pos="73000">
                      <a:schemeClr val="accent1">
                        <a:tint val="73000"/>
                        <a:satMod val="145000"/>
                      </a:schemeClr>
                    </a:gs>
                    <a:gs pos="100000">
                      <a:schemeClr val="accent1">
                        <a:tint val="83000"/>
                        <a:satMod val="143000"/>
                      </a:schemeClr>
                    </a:gs>
                  </a:gsLst>
                  <a:lin ang="4800000" scaled="1"/>
                </a:gradFill>
                <a:effectLst>
                  <a:outerShdw blurRad="127000" dist="200000" dir="2700000" algn="tl" rotWithShape="0">
                    <a:srgbClr val="000000">
                      <a:alpha val="30000"/>
                    </a:srgbClr>
                  </a:outerShdw>
                </a:effectLst>
              </a:defRPr>
            </a:lvl1pPr>
          </a:lstStyle>
          <a:p>
            <a:r>
              <a:rPr kumimoji="0" lang="en-US" smtClean="0"/>
              <a:t>Click to edit Master title style</a:t>
            </a:r>
            <a:endParaRPr kumimoji="0" lang="en-US"/>
          </a:p>
        </p:txBody>
      </p:sp>
      <p:sp>
        <p:nvSpPr>
          <p:cNvPr id="28" name="Date Placeholder 27"/>
          <p:cNvSpPr>
            <a:spLocks noGrp="1"/>
          </p:cNvSpPr>
          <p:nvPr>
            <p:ph type="dt" sz="half" idx="10"/>
          </p:nvPr>
        </p:nvSpPr>
        <p:spPr/>
        <p:txBody>
          <a:bodyPr/>
          <a:lstStyle/>
          <a:p>
            <a:fld id="{0D3BBBDE-7268-4318-8A3C-4ED104EC22DD}" type="datetime1">
              <a:rPr lang="en-US" smtClean="0"/>
              <a:pPr/>
              <a:t>4/19/2013</a:t>
            </a:fld>
            <a:endParaRPr lang="en-US"/>
          </a:p>
        </p:txBody>
      </p:sp>
      <p:sp>
        <p:nvSpPr>
          <p:cNvPr id="17" name="Footer Placeholder 16"/>
          <p:cNvSpPr>
            <a:spLocks noGrp="1"/>
          </p:cNvSpPr>
          <p:nvPr>
            <p:ph type="ftr" sz="quarter" idx="11"/>
          </p:nvPr>
        </p:nvSpPr>
        <p:spPr/>
        <p:txBody>
          <a:bodyPr/>
          <a:lstStyle/>
          <a:p>
            <a:endParaRPr lang="en-US"/>
          </a:p>
        </p:txBody>
      </p:sp>
      <p:sp>
        <p:nvSpPr>
          <p:cNvPr id="29" name="Slide Number Placeholder 28"/>
          <p:cNvSpPr>
            <a:spLocks noGrp="1"/>
          </p:cNvSpPr>
          <p:nvPr>
            <p:ph type="sldNum" sz="quarter" idx="12"/>
          </p:nvPr>
        </p:nvSpPr>
        <p:spPr/>
        <p:txBody>
          <a:bodyPr/>
          <a:lstStyle/>
          <a:p>
            <a:fld id="{6AE24FF2-A473-4DB8-89E5-C8B042026214}" type="slidenum">
              <a:rPr lang="en-US" smtClean="0"/>
              <a:pPr/>
              <a:t>‹#›</a:t>
            </a:fld>
            <a:endParaRPr lang="en-US"/>
          </a:p>
        </p:txBody>
      </p:sp>
      <p:sp>
        <p:nvSpPr>
          <p:cNvPr id="9" name="Subtitle 8"/>
          <p:cNvSpPr>
            <a:spLocks noGrp="1"/>
          </p:cNvSpPr>
          <p:nvPr>
            <p:ph type="subTitle" idx="1"/>
          </p:nvPr>
        </p:nvSpPr>
        <p:spPr>
          <a:xfrm>
            <a:off x="1371600" y="3331698"/>
            <a:ext cx="6400800" cy="1752600"/>
          </a:xfrm>
        </p:spPr>
        <p:txBody>
          <a:bodyPr/>
          <a:lstStyle>
            <a:lvl1pPr marL="0" indent="0" algn="ct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Tree>
  </p:cSld>
  <p:clrMapOvr>
    <a:masterClrMapping/>
  </p:clrMapOvr>
  <p:transition>
    <p:wheel/>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7AE63AB1-91FB-468D-99BA-9625EFDAECF3}" type="datetime1">
              <a:rPr lang="en-US" smtClean="0"/>
              <a:pPr/>
              <a:t>4/19/2013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AE24FF2-A473-4DB8-89E5-C8B042026214}" type="slidenum">
              <a:rPr lang="en-US" smtClean="0"/>
              <a:pPr/>
              <a:t>‹#›</a:t>
            </a:fld>
            <a:endParaRPr lang="en-US"/>
          </a:p>
        </p:txBody>
      </p:sp>
    </p:spTree>
  </p:cSld>
  <p:clrMapOvr>
    <a:masterClrMapping/>
  </p:clrMapOvr>
  <p:transition>
    <p:wheel/>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EACF7E2E-D6A6-4BBF-9E22-57753EF34A24}" type="datetime1">
              <a:rPr lang="en-US" smtClean="0"/>
              <a:pPr/>
              <a:t>4/19/2013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AE24FF2-A473-4DB8-89E5-C8B042026214}" type="slidenum">
              <a:rPr lang="en-US" smtClean="0"/>
              <a:pPr/>
              <a:t>‹#›</a:t>
            </a:fld>
            <a:endParaRPr lang="en-US"/>
          </a:p>
        </p:txBody>
      </p:sp>
    </p:spTree>
  </p:cSld>
  <p:clrMapOvr>
    <a:masterClrMapping/>
  </p:clrMapOvr>
  <p:transition>
    <p:wheel/>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D8B6364B-548D-43A9-BEB4-8CC56DC95062}" type="datetime1">
              <a:rPr lang="en-US" smtClean="0"/>
              <a:pPr/>
              <a:t>4/19/2013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AE24FF2-A473-4DB8-89E5-C8B042026214}" type="slidenum">
              <a:rPr lang="en-US" smtClean="0"/>
              <a:pPr/>
              <a:t>‹#›</a:t>
            </a:fld>
            <a:endParaRPr lang="en-US"/>
          </a:p>
        </p:txBody>
      </p:sp>
    </p:spTree>
  </p:cSld>
  <p:clrMapOvr>
    <a:masterClrMapping/>
  </p:clrMapOvr>
  <p:transition>
    <p:wheel/>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3">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600200" y="609600"/>
            <a:ext cx="7086600" cy="1828800"/>
          </a:xfrm>
        </p:spPr>
        <p:txBody>
          <a:bodyPr vert="horz" bIns="0" anchor="b">
            <a:noAutofit/>
            <a:scene3d>
              <a:camera prst="orthographicFront"/>
              <a:lightRig rig="soft" dir="t">
                <a:rot lat="0" lon="0" rev="17220000"/>
              </a:lightRig>
            </a:scene3d>
            <a:sp3d prstMaterial="softEdge">
              <a:bevelT w="38100" h="38100"/>
              <a:contourClr>
                <a:schemeClr val="tx2">
                  <a:shade val="50000"/>
                </a:schemeClr>
              </a:contourClr>
            </a:sp3d>
          </a:bodyPr>
          <a:lstStyle>
            <a:lvl1pPr algn="l" rtl="0">
              <a:spcBef>
                <a:spcPct val="0"/>
              </a:spcBef>
              <a:buNone/>
              <a:defRPr sz="4800" b="1" cap="none" baseline="0">
                <a:ln w="6350">
                  <a:noFill/>
                </a:ln>
                <a:solidFill>
                  <a:schemeClr val="accent1">
                    <a:tint val="90000"/>
                    <a:satMod val="120000"/>
                  </a:schemeClr>
                </a:solidFill>
                <a:effectLst>
                  <a:outerShdw blurRad="114300" dist="101600" dir="2700000" algn="tl" rotWithShape="0">
                    <a:srgbClr val="000000">
                      <a:alpha val="40000"/>
                    </a:srgbClr>
                  </a:outerShdw>
                </a:effectLst>
                <a:latin typeface="+mj-lt"/>
                <a:ea typeface="+mj-ea"/>
                <a:cs typeface="+mj-cs"/>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1600200" y="2507786"/>
            <a:ext cx="7086600" cy="1509712"/>
          </a:xfrm>
        </p:spPr>
        <p:txBody>
          <a:bodyPr anchor="t"/>
          <a:lstStyle>
            <a:lvl1pPr marL="73152" indent="0" algn="l">
              <a:buNone/>
              <a:defRPr sz="20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p>
            <a:fld id="{7C3D5C32-A8DF-4DFF-8FB2-E98AD10CB0B4}" type="datetime1">
              <a:rPr lang="en-US" smtClean="0"/>
              <a:pPr/>
              <a:t>4/19/2013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7924800" y="6416675"/>
            <a:ext cx="762000" cy="365125"/>
          </a:xfrm>
        </p:spPr>
        <p:txBody>
          <a:bodyPr/>
          <a:lstStyle/>
          <a:p>
            <a:fld id="{6AE24FF2-A473-4DB8-89E5-C8B042026214}"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transition>
    <p:wheel/>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Content Placeholder 2"/>
          <p:cNvSpPr>
            <a:spLocks noGrp="1"/>
          </p:cNvSpPr>
          <p:nvPr>
            <p:ph sz="half" idx="1"/>
          </p:nvPr>
        </p:nvSpPr>
        <p:spPr>
          <a:xfrm>
            <a:off x="457200" y="1600200"/>
            <a:ext cx="4038600" cy="4525963"/>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648200" y="1600200"/>
            <a:ext cx="4038600" cy="4525963"/>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83A17A0A-8732-4B17-9F82-ADD6435DB761}" type="datetime1">
              <a:rPr lang="en-US" smtClean="0"/>
              <a:pPr/>
              <a:t>4/19/2013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AE24FF2-A473-4DB8-89E5-C8B042026214}" type="slidenum">
              <a:rPr lang="en-US" smtClean="0"/>
              <a:pPr/>
              <a:t>‹#›</a:t>
            </a:fld>
            <a:endParaRPr lang="en-US"/>
          </a:p>
        </p:txBody>
      </p:sp>
    </p:spTree>
  </p:cSld>
  <p:clrMapOvr>
    <a:masterClrMapping/>
  </p:clrMapOvr>
  <p:transition>
    <p:wheel/>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8229600" cy="1143000"/>
          </a:xfrm>
        </p:spPr>
        <p:txBody>
          <a:bodyPr anchor="ctr"/>
          <a:lstStyle>
            <a:lvl1pPr>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1535112"/>
            <a:ext cx="4040188" cy="750887"/>
          </a:xfrm>
        </p:spPr>
        <p:txBody>
          <a:bodyPr anchor="ctr"/>
          <a:lstStyle>
            <a:lvl1pPr marL="0" indent="0">
              <a:buNone/>
              <a:defRPr sz="2400" b="0" cap="all" baseline="0">
                <a:solidFill>
                  <a:schemeClr val="tx1"/>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45025" y="1535112"/>
            <a:ext cx="4041775" cy="750887"/>
          </a:xfrm>
        </p:spPr>
        <p:txBody>
          <a:bodyPr anchor="ctr"/>
          <a:lstStyle>
            <a:lvl1pPr marL="0" indent="0">
              <a:buNone/>
              <a:defRPr sz="2400" b="0" cap="all" baseline="0">
                <a:solidFill>
                  <a:schemeClr val="tx1"/>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457200" y="2362200"/>
            <a:ext cx="4040188" cy="3763963"/>
          </a:xfrm>
        </p:spPr>
        <p:txBody>
          <a:bodyPr/>
          <a:lstStyle>
            <a:lvl1pPr>
              <a:defRPr sz="24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645025" y="2362200"/>
            <a:ext cx="4041775" cy="3763963"/>
          </a:xfrm>
        </p:spPr>
        <p:txBody>
          <a:bodyPr/>
          <a:lstStyle>
            <a:lvl1pPr>
              <a:defRPr sz="24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p>
            <a:fld id="{2C45AB17-FC4E-4BF3-B889-35CF59CE2884}" type="datetime1">
              <a:rPr lang="en-US" smtClean="0"/>
              <a:pPr/>
              <a:t>4/19/2013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AE24FF2-A473-4DB8-89E5-C8B042026214}" type="slidenum">
              <a:rPr lang="en-US" smtClean="0"/>
              <a:pPr/>
              <a:t>‹#›</a:t>
            </a:fld>
            <a:endParaRPr lang="en-US"/>
          </a:p>
        </p:txBody>
      </p:sp>
    </p:spTree>
  </p:cSld>
  <p:clrMapOvr>
    <a:masterClrMapping/>
  </p:clrMapOvr>
  <p:transition>
    <p:wheel/>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fld id="{AD511E02-9258-4365-B759-6107CF235F6E}" type="datetime1">
              <a:rPr lang="en-US" smtClean="0"/>
              <a:pPr/>
              <a:t>4/19/2013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AE24FF2-A473-4DB8-89E5-C8B042026214}" type="slidenum">
              <a:rPr lang="en-US" smtClean="0"/>
              <a:pPr/>
              <a:t>‹#›</a:t>
            </a:fld>
            <a:endParaRPr lang="en-US"/>
          </a:p>
        </p:txBody>
      </p:sp>
    </p:spTree>
  </p:cSld>
  <p:clrMapOvr>
    <a:masterClrMapping/>
  </p:clrMapOvr>
  <p:transition>
    <p:wheel/>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B62783-8534-4E09-91EE-E333B2673072}" type="datetime1">
              <a:rPr lang="en-US" smtClean="0"/>
              <a:pPr/>
              <a:t>4/19/2013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AE24FF2-A473-4DB8-89E5-C8B042026214}" type="slidenum">
              <a:rPr lang="en-US" smtClean="0"/>
              <a:pPr/>
              <a:t>‹#›</a:t>
            </a:fld>
            <a:endParaRPr lang="en-US"/>
          </a:p>
        </p:txBody>
      </p:sp>
    </p:spTree>
  </p:cSld>
  <p:clrMapOvr>
    <a:masterClrMapping/>
  </p:clrMapOvr>
  <p:transition>
    <p:wheel/>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vert="horz" anchor="b">
            <a:normAutofit/>
            <a:sp3d prstMaterial="softEdge"/>
          </a:bodyPr>
          <a:lstStyle>
            <a:lvl1pPr algn="l">
              <a:buNone/>
              <a:defRPr sz="2200" b="0">
                <a:ln w="6350">
                  <a:noFill/>
                </a:ln>
                <a:solidFill>
                  <a:schemeClr val="accent1">
                    <a:tint val="73000"/>
                    <a:satMod val="180000"/>
                  </a:schemeClr>
                </a:solidFill>
              </a:defRPr>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457200" y="1524000"/>
            <a:ext cx="3008313" cy="4602163"/>
          </a:xfrm>
        </p:spPr>
        <p:txBody>
          <a:bodyPr/>
          <a:lstStyle>
            <a:lvl1pPr marL="0" indent="0">
              <a:buNone/>
              <a:defRPr sz="1400"/>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3575050" y="273050"/>
            <a:ext cx="5111750" cy="5853113"/>
          </a:xfrm>
        </p:spPr>
        <p:txBody>
          <a:bodyPr/>
          <a:lstStyle>
            <a:lvl1pPr>
              <a:defRPr sz="2600"/>
            </a:lvl1pPr>
            <a:lvl2pPr>
              <a:defRPr sz="2400"/>
            </a:lvl2pPr>
            <a:lvl3pPr>
              <a:defRPr sz="2200"/>
            </a:lvl3pPr>
            <a:lvl4pPr>
              <a:defRPr sz="20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917B3662-B068-418C-95B6-C92F4A8EBEAD}" type="datetime1">
              <a:rPr lang="en-US" smtClean="0"/>
              <a:pPr/>
              <a:t>4/19/2013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AE24FF2-A473-4DB8-89E5-C8B042026214}" type="slidenum">
              <a:rPr lang="en-US" smtClean="0"/>
              <a:pPr/>
              <a:t>‹#›</a:t>
            </a:fld>
            <a:endParaRPr lang="en-US"/>
          </a:p>
        </p:txBody>
      </p:sp>
    </p:spTree>
  </p:cSld>
  <p:clrMapOvr>
    <a:masterClrMapping/>
  </p:clrMapOvr>
  <p:transition>
    <p:wheel/>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828800" y="609600"/>
            <a:ext cx="5486400" cy="522288"/>
          </a:xfrm>
        </p:spPr>
        <p:txBody>
          <a:bodyPr lIns="45720" rIns="45720" bIns="0" anchor="b">
            <a:sp3d prstMaterial="softEdge"/>
          </a:bodyPr>
          <a:lstStyle>
            <a:lvl1pPr algn="ctr">
              <a:buNone/>
              <a:defRPr sz="2000" b="1"/>
            </a:lvl1pPr>
          </a:lstStyle>
          <a:p>
            <a:r>
              <a:rPr kumimoji="0" lang="en-US" smtClean="0"/>
              <a:t>Click to edit Master title style</a:t>
            </a:r>
            <a:endParaRPr kumimoji="0" lang="en-US"/>
          </a:p>
        </p:txBody>
      </p:sp>
      <p:sp>
        <p:nvSpPr>
          <p:cNvPr id="3" name="Picture Placeholder 2"/>
          <p:cNvSpPr>
            <a:spLocks noGrp="1"/>
          </p:cNvSpPr>
          <p:nvPr>
            <p:ph type="pic" idx="1"/>
          </p:nvPr>
        </p:nvSpPr>
        <p:spPr>
          <a:xfrm>
            <a:off x="1828800" y="1831975"/>
            <a:ext cx="5486400" cy="3962400"/>
          </a:xfrm>
          <a:solidFill>
            <a:schemeClr val="bg2"/>
          </a:solidFill>
          <a:ln w="44450" cap="sq" cmpd="sng" algn="ctr">
            <a:solidFill>
              <a:srgbClr val="FFFFFF"/>
            </a:solidFill>
            <a:prstDash val="solid"/>
            <a:miter lim="800000"/>
          </a:ln>
          <a:effectLst>
            <a:outerShdw blurRad="190500" dist="228600" dir="2700000" sy="90000">
              <a:srgbClr val="000000">
                <a:alpha val="25000"/>
              </a:srgbClr>
            </a:outerShdw>
          </a:effectLst>
          <a:scene3d>
            <a:camera prst="orthographicFront">
              <a:rot lat="0" lon="0" rev="0"/>
            </a:camera>
            <a:lightRig rig="balanced" dir="tr">
              <a:rot lat="0" lon="0" rev="2700000"/>
            </a:lightRig>
          </a:scene3d>
          <a:sp3d prstMaterial="matte">
            <a:contourClr>
              <a:schemeClr val="tx2">
                <a:shade val="50000"/>
              </a:schemeClr>
            </a:contourClr>
          </a:sp3d>
        </p:spPr>
        <p:style>
          <a:lnRef idx="3">
            <a:schemeClr val="lt1"/>
          </a:lnRef>
          <a:fillRef idx="1">
            <a:schemeClr val="accent1"/>
          </a:fillRef>
          <a:effectRef idx="1">
            <a:schemeClr val="accent1"/>
          </a:effectRef>
          <a:fontRef idx="minor">
            <a:schemeClr val="lt1"/>
          </a:fontRef>
        </p:style>
        <p:txBody>
          <a:bodyPr anchor="t"/>
          <a:lstStyle>
            <a:lvl1pPr indent="0">
              <a:buNone/>
              <a:defRPr sz="3200"/>
            </a:lvl1pPr>
          </a:lstStyle>
          <a:p>
            <a:pPr marL="0" algn="l" rtl="0" eaLnBrk="1" latinLnBrk="0" hangingPunct="1"/>
            <a:r>
              <a:rPr kumimoji="0" lang="en-US" smtClean="0">
                <a:solidFill>
                  <a:schemeClr val="lt1"/>
                </a:solidFill>
                <a:latin typeface="+mn-lt"/>
                <a:ea typeface="+mn-ea"/>
                <a:cs typeface="+mn-cs"/>
              </a:rPr>
              <a:t>Click icon to add picture</a:t>
            </a:r>
            <a:endParaRPr kumimoji="0" lang="en-US" dirty="0">
              <a:solidFill>
                <a:schemeClr val="lt1"/>
              </a:solidFill>
              <a:latin typeface="+mn-lt"/>
              <a:ea typeface="+mn-ea"/>
              <a:cs typeface="+mn-cs"/>
            </a:endParaRPr>
          </a:p>
        </p:txBody>
      </p:sp>
      <p:sp>
        <p:nvSpPr>
          <p:cNvPr id="4" name="Text Placeholder 3"/>
          <p:cNvSpPr>
            <a:spLocks noGrp="1"/>
          </p:cNvSpPr>
          <p:nvPr>
            <p:ph type="body" sz="half" idx="2"/>
          </p:nvPr>
        </p:nvSpPr>
        <p:spPr>
          <a:xfrm>
            <a:off x="1828800" y="1166787"/>
            <a:ext cx="5486400" cy="530352"/>
          </a:xfrm>
        </p:spPr>
        <p:txBody>
          <a:bodyPr lIns="45720" tIns="45720" rIns="45720" anchor="t"/>
          <a:lstStyle>
            <a:lvl1pPr marL="0" indent="0" algn="ctr">
              <a:buNone/>
              <a:defRPr sz="14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fld id="{372C773A-2D15-4C00-9010-77055072C649}" type="datetime1">
              <a:rPr lang="en-US" smtClean="0"/>
              <a:pPr/>
              <a:t>4/19/2013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AE24FF2-A473-4DB8-89E5-C8B042026214}" type="slidenum">
              <a:rPr lang="en-US" smtClean="0"/>
              <a:pPr/>
              <a:t>‹#›</a:t>
            </a:fld>
            <a:endParaRPr lang="en-US"/>
          </a:p>
        </p:txBody>
      </p:sp>
    </p:spTree>
  </p:cSld>
  <p:clrMapOvr>
    <a:masterClrMapping/>
  </p:clrMapOvr>
  <p:transition>
    <p:wheel/>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457200" y="274638"/>
            <a:ext cx="8229600" cy="1143000"/>
          </a:xfrm>
          <a:prstGeom prst="rect">
            <a:avLst/>
          </a:prstGeom>
        </p:spPr>
        <p:txBody>
          <a:bodyPr vert="horz" anchor="ctr">
            <a:normAutofit/>
            <a:scene3d>
              <a:camera prst="orthographicFront"/>
              <a:lightRig rig="soft" dir="t">
                <a:rot lat="0" lon="0" rev="16800000"/>
              </a:lightRig>
            </a:scene3d>
            <a:sp3d prstMaterial="softEdge">
              <a:bevelT w="38100" h="38100"/>
            </a:sp3d>
          </a:bodyPr>
          <a:lstStyle/>
          <a:p>
            <a:r>
              <a:rPr kumimoji="0" lang="en-US" dirty="0" smtClean="0"/>
              <a:t>CS 321</a:t>
            </a:r>
            <a:br>
              <a:rPr kumimoji="0" lang="en-US" dirty="0" smtClean="0"/>
            </a:br>
            <a:r>
              <a:rPr kumimoji="0" lang="en-US" dirty="0" smtClean="0"/>
              <a:t>Team Annex</a:t>
            </a:r>
            <a:endParaRPr kumimoji="0" lang="en-US" dirty="0"/>
          </a:p>
        </p:txBody>
      </p:sp>
      <p:sp>
        <p:nvSpPr>
          <p:cNvPr id="13" name="Text Placeholder 12"/>
          <p:cNvSpPr>
            <a:spLocks noGrp="1"/>
          </p:cNvSpPr>
          <p:nvPr>
            <p:ph type="body" idx="1"/>
          </p:nvPr>
        </p:nvSpPr>
        <p:spPr>
          <a:xfrm>
            <a:off x="457200" y="1600200"/>
            <a:ext cx="8229600" cy="4709160"/>
          </a:xfrm>
          <a:prstGeom prst="rect">
            <a:avLst/>
          </a:prstGeom>
        </p:spPr>
        <p:txBody>
          <a:bodyPr vert="horz">
            <a:normAutofit/>
          </a:bodyPr>
          <a:lstStyle/>
          <a:p>
            <a:pPr lvl="0" eaLnBrk="1" latinLnBrk="0" hangingPunct="1"/>
            <a:r>
              <a:rPr kumimoji="0" lang="en-US" dirty="0" smtClean="0"/>
              <a:t>Richard </a:t>
            </a:r>
            <a:r>
              <a:rPr kumimoji="0" lang="en-US" dirty="0" err="1" smtClean="0"/>
              <a:t>Blotevogel</a:t>
            </a:r>
            <a:endParaRPr kumimoji="0" lang="en-US" dirty="0" smtClean="0"/>
          </a:p>
          <a:p>
            <a:pPr lvl="0" eaLnBrk="1" latinLnBrk="0" hangingPunct="1"/>
            <a:r>
              <a:rPr kumimoji="0" lang="en-US" dirty="0" smtClean="0"/>
              <a:t>Joshua Koehn</a:t>
            </a:r>
          </a:p>
          <a:p>
            <a:pPr lvl="0" eaLnBrk="1" latinLnBrk="0" hangingPunct="1"/>
            <a:r>
              <a:rPr kumimoji="0" lang="en-US" dirty="0" smtClean="0"/>
              <a:t>Brian Olsen</a:t>
            </a:r>
            <a:endParaRPr kumimoji="0" lang="en-US" dirty="0"/>
          </a:p>
        </p:txBody>
      </p:sp>
      <p:sp>
        <p:nvSpPr>
          <p:cNvPr id="14" name="Date Placeholder 13"/>
          <p:cNvSpPr>
            <a:spLocks noGrp="1"/>
          </p:cNvSpPr>
          <p:nvPr>
            <p:ph type="dt" sz="half" idx="2"/>
          </p:nvPr>
        </p:nvSpPr>
        <p:spPr>
          <a:xfrm>
            <a:off x="457200" y="6416675"/>
            <a:ext cx="2133600" cy="365125"/>
          </a:xfrm>
          <a:prstGeom prst="rect">
            <a:avLst/>
          </a:prstGeom>
        </p:spPr>
        <p:txBody>
          <a:bodyPr vert="horz" anchor="b"/>
          <a:lstStyle>
            <a:lvl1pPr algn="l" eaLnBrk="1" latinLnBrk="0" hangingPunct="1">
              <a:defRPr kumimoji="0" sz="1200">
                <a:solidFill>
                  <a:schemeClr val="tx1">
                    <a:shade val="50000"/>
                  </a:schemeClr>
                </a:solidFill>
              </a:defRPr>
            </a:lvl1pPr>
          </a:lstStyle>
          <a:p>
            <a:fld id="{592F80AF-2D17-4CF0-BD8D-01B257D2E906}" type="datetime1">
              <a:rPr lang="en-US" smtClean="0"/>
              <a:pPr/>
              <a:t>4/19/2013</a:t>
            </a:fld>
            <a:endParaRPr lang="en-US"/>
          </a:p>
        </p:txBody>
      </p:sp>
      <p:sp>
        <p:nvSpPr>
          <p:cNvPr id="3" name="Footer Placeholder 2"/>
          <p:cNvSpPr>
            <a:spLocks noGrp="1"/>
          </p:cNvSpPr>
          <p:nvPr>
            <p:ph type="ftr" sz="quarter" idx="3"/>
          </p:nvPr>
        </p:nvSpPr>
        <p:spPr>
          <a:xfrm>
            <a:off x="3124200" y="6416675"/>
            <a:ext cx="2895600" cy="365125"/>
          </a:xfrm>
          <a:prstGeom prst="rect">
            <a:avLst/>
          </a:prstGeom>
        </p:spPr>
        <p:txBody>
          <a:bodyPr vert="horz" anchor="b"/>
          <a:lstStyle>
            <a:lvl1pPr algn="ctr" eaLnBrk="1" latinLnBrk="0" hangingPunct="1">
              <a:defRPr kumimoji="0" sz="1200">
                <a:solidFill>
                  <a:schemeClr val="tx1">
                    <a:shade val="50000"/>
                  </a:schemeClr>
                </a:solidFill>
              </a:defRPr>
            </a:lvl1pPr>
          </a:lstStyle>
          <a:p>
            <a:endParaRPr lang="en-US"/>
          </a:p>
        </p:txBody>
      </p:sp>
      <p:sp>
        <p:nvSpPr>
          <p:cNvPr id="23" name="Slide Number Placeholder 22"/>
          <p:cNvSpPr>
            <a:spLocks noGrp="1"/>
          </p:cNvSpPr>
          <p:nvPr>
            <p:ph type="sldNum" sz="quarter" idx="4"/>
          </p:nvPr>
        </p:nvSpPr>
        <p:spPr>
          <a:xfrm>
            <a:off x="7924800" y="6416675"/>
            <a:ext cx="762000" cy="365125"/>
          </a:xfrm>
          <a:prstGeom prst="rect">
            <a:avLst/>
          </a:prstGeom>
        </p:spPr>
        <p:txBody>
          <a:bodyPr vert="horz" lIns="0" rIns="0" anchor="b"/>
          <a:lstStyle>
            <a:lvl1pPr algn="r" eaLnBrk="1" latinLnBrk="0" hangingPunct="1">
              <a:defRPr kumimoji="0" sz="1200">
                <a:solidFill>
                  <a:schemeClr val="tx1">
                    <a:shade val="50000"/>
                  </a:schemeClr>
                </a:solidFill>
              </a:defRPr>
            </a:lvl1pPr>
          </a:lstStyle>
          <a:p>
            <a:fld id="{6AE24FF2-A473-4DB8-89E5-C8B042026214}" type="slidenum">
              <a:rPr lang="en-US" smtClean="0"/>
              <a:pPr/>
              <a:t>‹#›</a:t>
            </a:fld>
            <a:endParaRPr lang="en-US"/>
          </a:p>
        </p:txBody>
      </p:sp>
    </p:spTree>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ransition>
    <p:wheel/>
  </p:transition>
  <p:hf hdr="0" dt="0"/>
  <p:txStyles>
    <p:titleStyle>
      <a:lvl1pPr algn="ctr" rtl="0" eaLnBrk="1" latinLnBrk="0" hangingPunct="1">
        <a:spcBef>
          <a:spcPct val="0"/>
        </a:spcBef>
        <a:buNone/>
        <a:defRPr kumimoji="0" sz="4100" b="1" kern="1200" cap="none" baseline="0">
          <a:ln w="6350">
            <a:noFill/>
          </a:ln>
          <a:gradFill>
            <a:gsLst>
              <a:gs pos="0">
                <a:schemeClr val="accent1">
                  <a:tint val="73000"/>
                  <a:satMod val="145000"/>
                </a:schemeClr>
              </a:gs>
              <a:gs pos="73000">
                <a:schemeClr val="accent1">
                  <a:tint val="73000"/>
                  <a:satMod val="145000"/>
                </a:schemeClr>
              </a:gs>
              <a:gs pos="100000">
                <a:schemeClr val="accent1">
                  <a:tint val="83000"/>
                  <a:satMod val="143000"/>
                </a:schemeClr>
              </a:gs>
            </a:gsLst>
            <a:lin ang="4800000" scaled="1"/>
          </a:gradFill>
          <a:effectLst>
            <a:outerShdw blurRad="114300" dist="101600" dir="2700000" algn="tl" rotWithShape="0">
              <a:srgbClr val="000000">
                <a:alpha val="40000"/>
              </a:srgbClr>
            </a:outerShdw>
          </a:effectLst>
          <a:latin typeface="+mj-lt"/>
          <a:ea typeface="+mj-ea"/>
          <a:cs typeface="+mj-cs"/>
        </a:defRPr>
      </a:lvl1pPr>
    </p:titleStyle>
    <p:bodyStyle>
      <a:lvl1pPr marL="548640" indent="-411480" algn="l" rtl="0" eaLnBrk="1" latinLnBrk="0" hangingPunct="1">
        <a:spcBef>
          <a:spcPct val="20000"/>
        </a:spcBef>
        <a:buClr>
          <a:schemeClr val="tx1">
            <a:shade val="95000"/>
          </a:schemeClr>
        </a:buClr>
        <a:buSzPct val="65000"/>
        <a:buFont typeface="Wingdings 2"/>
        <a:buChar char=""/>
        <a:defRPr kumimoji="0" sz="2800" kern="1200">
          <a:solidFill>
            <a:schemeClr val="tx1"/>
          </a:solidFill>
          <a:latin typeface="+mn-lt"/>
          <a:ea typeface="+mn-ea"/>
          <a:cs typeface="+mn-cs"/>
        </a:defRPr>
      </a:lvl1pPr>
      <a:lvl2pPr marL="868680" indent="-283464" algn="l" rtl="0" eaLnBrk="1" latinLnBrk="0" hangingPunct="1">
        <a:spcBef>
          <a:spcPct val="20000"/>
        </a:spcBef>
        <a:buClr>
          <a:schemeClr val="tx1"/>
        </a:buClr>
        <a:buSzPct val="80000"/>
        <a:buFont typeface="Wingdings 2"/>
        <a:buChar char=""/>
        <a:defRPr kumimoji="0" sz="2400" kern="1200">
          <a:solidFill>
            <a:schemeClr val="tx1"/>
          </a:solidFill>
          <a:latin typeface="+mn-lt"/>
          <a:ea typeface="+mn-ea"/>
          <a:cs typeface="+mn-cs"/>
        </a:defRPr>
      </a:lvl2pPr>
      <a:lvl3pPr marL="1133856" indent="-228600" algn="l" rtl="0" eaLnBrk="1" latinLnBrk="0" hangingPunct="1">
        <a:spcBef>
          <a:spcPct val="20000"/>
        </a:spcBef>
        <a:buClr>
          <a:schemeClr val="tx1"/>
        </a:buClr>
        <a:buSzPct val="95000"/>
        <a:buFont typeface="Wingdings"/>
        <a:buChar char=""/>
        <a:defRPr kumimoji="0" sz="2200" kern="1200">
          <a:solidFill>
            <a:schemeClr val="tx1"/>
          </a:solidFill>
          <a:latin typeface="+mn-lt"/>
          <a:ea typeface="+mn-ea"/>
          <a:cs typeface="+mn-cs"/>
        </a:defRPr>
      </a:lvl3pPr>
      <a:lvl4pPr marL="1353312" indent="-182880" algn="l" rtl="0" eaLnBrk="1" latinLnBrk="0" hangingPunct="1">
        <a:spcBef>
          <a:spcPct val="20000"/>
        </a:spcBef>
        <a:buClr>
          <a:schemeClr val="tx1"/>
        </a:buClr>
        <a:buSzPct val="100000"/>
        <a:buFont typeface="Wingdings 3"/>
        <a:buChar char=""/>
        <a:defRPr kumimoji="0" sz="2000" kern="1200">
          <a:solidFill>
            <a:schemeClr val="tx1"/>
          </a:solidFill>
          <a:latin typeface="+mn-lt"/>
          <a:ea typeface="+mn-ea"/>
          <a:cs typeface="+mn-cs"/>
        </a:defRPr>
      </a:lvl4pPr>
      <a:lvl5pPr marL="1545336" indent="-182880" algn="l" rtl="0" eaLnBrk="1" latinLnBrk="0" hangingPunct="1">
        <a:spcBef>
          <a:spcPct val="20000"/>
        </a:spcBef>
        <a:buClr>
          <a:schemeClr val="tx1"/>
        </a:buClr>
        <a:buFont typeface="Wingdings 2"/>
        <a:buChar char=""/>
        <a:defRPr kumimoji="0" sz="2000" kern="1200">
          <a:solidFill>
            <a:schemeClr val="tx1"/>
          </a:solidFill>
          <a:latin typeface="+mn-lt"/>
          <a:ea typeface="+mn-ea"/>
          <a:cs typeface="+mn-cs"/>
        </a:defRPr>
      </a:lvl5pPr>
      <a:lvl6pPr marL="1764792" indent="-182880" algn="l" rtl="0" eaLnBrk="1" latinLnBrk="0" hangingPunct="1">
        <a:spcBef>
          <a:spcPct val="20000"/>
        </a:spcBef>
        <a:buClr>
          <a:schemeClr val="tx1"/>
        </a:buClr>
        <a:buFont typeface="Wingdings 3"/>
        <a:buChar char=""/>
        <a:defRPr kumimoji="0" sz="1800" kern="1200">
          <a:solidFill>
            <a:schemeClr val="tx1"/>
          </a:solidFill>
          <a:latin typeface="+mn-lt"/>
          <a:ea typeface="+mn-ea"/>
          <a:cs typeface="+mn-cs"/>
        </a:defRPr>
      </a:lvl6pPr>
      <a:lvl7pPr marL="1965960" indent="-182880" algn="l" rtl="0" eaLnBrk="1" latinLnBrk="0" hangingPunct="1">
        <a:spcBef>
          <a:spcPct val="20000"/>
        </a:spcBef>
        <a:buClr>
          <a:schemeClr val="tx1"/>
        </a:buClr>
        <a:buFont typeface="Wingdings 2"/>
        <a:buChar char=""/>
        <a:defRPr kumimoji="0" sz="1600" kern="1200">
          <a:solidFill>
            <a:schemeClr val="tx1"/>
          </a:solidFill>
          <a:latin typeface="+mn-lt"/>
          <a:ea typeface="+mn-ea"/>
          <a:cs typeface="+mn-cs"/>
        </a:defRPr>
      </a:lvl7pPr>
      <a:lvl8pPr marL="2167128" indent="-182880" algn="l" rtl="0" eaLnBrk="1" latinLnBrk="0" hangingPunct="1">
        <a:spcBef>
          <a:spcPct val="20000"/>
        </a:spcBef>
        <a:buClr>
          <a:schemeClr val="tx1"/>
        </a:buClr>
        <a:buFont typeface="Wingdings 2"/>
        <a:buChar char=""/>
        <a:defRPr kumimoji="0" sz="1400" kern="1200">
          <a:solidFill>
            <a:schemeClr val="tx1"/>
          </a:solidFill>
          <a:latin typeface="+mn-lt"/>
          <a:ea typeface="+mn-ea"/>
          <a:cs typeface="+mn-cs"/>
        </a:defRPr>
      </a:lvl8pPr>
      <a:lvl9pPr marL="2368296" indent="-182880" algn="l" rtl="0" eaLnBrk="1" latinLnBrk="0" hangingPunct="1">
        <a:spcBef>
          <a:spcPct val="20000"/>
        </a:spcBef>
        <a:buClr>
          <a:schemeClr val="tx1"/>
        </a:buClr>
        <a:buFont typeface="Wingdings 2"/>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Autofit/>
          </a:bodyPr>
          <a:lstStyle/>
          <a:p>
            <a:r>
              <a:rPr lang="en-US" sz="6600" dirty="0" smtClean="0">
                <a:effectLst>
                  <a:outerShdw blurRad="38100" dist="38100" dir="2700000" algn="tl">
                    <a:srgbClr val="000000">
                      <a:alpha val="43137"/>
                    </a:srgbClr>
                  </a:outerShdw>
                </a:effectLst>
              </a:rPr>
              <a:t>Cs 321</a:t>
            </a:r>
            <a:br>
              <a:rPr lang="en-US" sz="6600" dirty="0" smtClean="0">
                <a:effectLst>
                  <a:outerShdw blurRad="38100" dist="38100" dir="2700000" algn="tl">
                    <a:srgbClr val="000000">
                      <a:alpha val="43137"/>
                    </a:srgbClr>
                  </a:outerShdw>
                </a:effectLst>
              </a:rPr>
            </a:br>
            <a:r>
              <a:rPr lang="en-US" sz="6600" dirty="0" smtClean="0">
                <a:effectLst>
                  <a:outerShdw blurRad="38100" dist="38100" dir="2700000" algn="tl">
                    <a:srgbClr val="000000">
                      <a:alpha val="43137"/>
                    </a:srgbClr>
                  </a:outerShdw>
                </a:effectLst>
              </a:rPr>
              <a:t>Team Annex</a:t>
            </a:r>
            <a:endParaRPr lang="en-US" sz="6600" dirty="0">
              <a:effectLst>
                <a:outerShdw blurRad="38100" dist="38100" dir="2700000" algn="tl">
                  <a:srgbClr val="000000">
                    <a:alpha val="43137"/>
                  </a:srgbClr>
                </a:outerShdw>
              </a:effectLst>
            </a:endParaRPr>
          </a:p>
        </p:txBody>
      </p:sp>
      <p:sp>
        <p:nvSpPr>
          <p:cNvPr id="3" name="Subtitle 2"/>
          <p:cNvSpPr>
            <a:spLocks noGrp="1"/>
          </p:cNvSpPr>
          <p:nvPr>
            <p:ph type="subTitle" idx="1"/>
          </p:nvPr>
        </p:nvSpPr>
        <p:spPr/>
        <p:txBody>
          <a:bodyPr>
            <a:noAutofit/>
          </a:bodyPr>
          <a:lstStyle/>
          <a:p>
            <a:r>
              <a:rPr lang="en-US" sz="4000" dirty="0" smtClean="0">
                <a:effectLst>
                  <a:outerShdw blurRad="38100" dist="38100" dir="2700000" algn="tl">
                    <a:srgbClr val="000000">
                      <a:alpha val="43137"/>
                    </a:srgbClr>
                  </a:outerShdw>
                </a:effectLst>
              </a:rPr>
              <a:t>Richard </a:t>
            </a:r>
            <a:r>
              <a:rPr lang="en-US" sz="4000" dirty="0" err="1" smtClean="0">
                <a:effectLst>
                  <a:outerShdw blurRad="38100" dist="38100" dir="2700000" algn="tl">
                    <a:srgbClr val="000000">
                      <a:alpha val="43137"/>
                    </a:srgbClr>
                  </a:outerShdw>
                </a:effectLst>
              </a:rPr>
              <a:t>Blotevogel</a:t>
            </a:r>
            <a:endParaRPr lang="en-US" sz="4000" dirty="0" smtClean="0">
              <a:effectLst>
                <a:outerShdw blurRad="38100" dist="38100" dir="2700000" algn="tl">
                  <a:srgbClr val="000000">
                    <a:alpha val="43137"/>
                  </a:srgbClr>
                </a:outerShdw>
              </a:effectLst>
            </a:endParaRPr>
          </a:p>
          <a:p>
            <a:r>
              <a:rPr lang="en-US" sz="4000" dirty="0" smtClean="0">
                <a:effectLst>
                  <a:outerShdw blurRad="38100" dist="38100" dir="2700000" algn="tl">
                    <a:srgbClr val="000000">
                      <a:alpha val="43137"/>
                    </a:srgbClr>
                  </a:outerShdw>
                </a:effectLst>
              </a:rPr>
              <a:t>Joshua Koehn</a:t>
            </a:r>
          </a:p>
          <a:p>
            <a:r>
              <a:rPr lang="en-US" sz="4000" dirty="0" smtClean="0">
                <a:effectLst>
                  <a:outerShdw blurRad="38100" dist="38100" dir="2700000" algn="tl">
                    <a:srgbClr val="000000">
                      <a:alpha val="43137"/>
                    </a:srgbClr>
                  </a:outerShdw>
                </a:effectLst>
              </a:rPr>
              <a:t>Brian Olsen</a:t>
            </a:r>
            <a:endParaRPr lang="en-US" sz="4000" dirty="0">
              <a:effectLst>
                <a:outerShdw blurRad="38100" dist="38100" dir="2700000" algn="tl">
                  <a:srgbClr val="000000">
                    <a:alpha val="43137"/>
                  </a:srgbClr>
                </a:outerShdw>
              </a:effectLst>
            </a:endParaRPr>
          </a:p>
        </p:txBody>
      </p:sp>
    </p:spTree>
  </p:cSld>
  <p:clrMapOvr>
    <a:masterClrMapping/>
  </p:clrMapOvr>
  <p:transition>
    <p:wheel/>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Capture.PNG"/>
          <p:cNvPicPr>
            <a:picLocks noGrp="1"/>
          </p:cNvPicPr>
          <p:nvPr>
            <p:ph idx="1"/>
          </p:nvPr>
        </p:nvPicPr>
        <p:blipFill>
          <a:blip r:embed="rId3" cstate="print">
            <a:lum bright="-10000" contrast="10000"/>
          </a:blip>
          <a:stretch>
            <a:fillRect/>
          </a:stretch>
        </p:blipFill>
        <p:spPr>
          <a:xfrm>
            <a:off x="304800" y="228600"/>
            <a:ext cx="8610600" cy="5867400"/>
          </a:xfr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pic>
      <p:sp>
        <p:nvSpPr>
          <p:cNvPr id="4" name="Footer Placeholder 3"/>
          <p:cNvSpPr>
            <a:spLocks noGrp="1"/>
          </p:cNvSpPr>
          <p:nvPr>
            <p:ph type="ftr" sz="quarter" idx="11"/>
          </p:nvPr>
        </p:nvSpPr>
        <p:spPr>
          <a:xfrm>
            <a:off x="0" y="6416675"/>
            <a:ext cx="8153400" cy="365125"/>
          </a:xfrm>
        </p:spPr>
        <p:txBody>
          <a:bodyPr/>
          <a:lstStyle/>
          <a:p>
            <a:r>
              <a:rPr lang="en-US" sz="2000" dirty="0" smtClean="0">
                <a:solidFill>
                  <a:schemeClr val="tx1"/>
                </a:solidFill>
                <a:effectLst>
                  <a:outerShdw blurRad="38100" dist="38100" dir="2700000" algn="tl">
                    <a:srgbClr val="000000">
                      <a:alpha val="43137"/>
                    </a:srgbClr>
                  </a:outerShdw>
                </a:effectLst>
              </a:rPr>
              <a:t>Team Annex             Cultural Model             Team Member: Brian Olsen</a:t>
            </a:r>
            <a:endParaRPr lang="en-US" sz="2000" dirty="0">
              <a:solidFill>
                <a:schemeClr val="tx1"/>
              </a:solidFill>
              <a:effectLst>
                <a:outerShdw blurRad="38100" dist="38100" dir="2700000" algn="tl">
                  <a:srgbClr val="000000">
                    <a:alpha val="43137"/>
                  </a:srgbClr>
                </a:outerShdw>
              </a:effectLst>
            </a:endParaRPr>
          </a:p>
        </p:txBody>
      </p:sp>
      <p:sp>
        <p:nvSpPr>
          <p:cNvPr id="7" name="Slide Number Placeholder 4"/>
          <p:cNvSpPr>
            <a:spLocks noGrp="1"/>
          </p:cNvSpPr>
          <p:nvPr>
            <p:ph type="sldNum" sz="quarter" idx="12"/>
          </p:nvPr>
        </p:nvSpPr>
        <p:spPr>
          <a:xfrm>
            <a:off x="7924800" y="6416675"/>
            <a:ext cx="762000" cy="365125"/>
          </a:xfrm>
        </p:spPr>
        <p:txBody>
          <a:bodyPr/>
          <a:lstStyle/>
          <a:p>
            <a:fld id="{6AE24FF2-A473-4DB8-89E5-C8B042026214}" type="slidenum">
              <a:rPr lang="en-US" sz="2000" smtClean="0">
                <a:solidFill>
                  <a:schemeClr val="tx1"/>
                </a:solidFill>
                <a:effectLst>
                  <a:outerShdw blurRad="38100" dist="38100" dir="2700000" algn="tl">
                    <a:srgbClr val="000000">
                      <a:alpha val="43137"/>
                    </a:srgbClr>
                  </a:outerShdw>
                </a:effectLst>
              </a:rPr>
              <a:pPr/>
              <a:t>10</a:t>
            </a:fld>
            <a:endParaRPr lang="en-US" sz="2000" dirty="0">
              <a:solidFill>
                <a:schemeClr val="tx1"/>
              </a:solidFill>
              <a:effectLst>
                <a:outerShdw blurRad="38100" dist="38100" dir="2700000" algn="tl">
                  <a:srgbClr val="000000">
                    <a:alpha val="43137"/>
                  </a:srgbClr>
                </a:outerShdw>
              </a:effectLst>
            </a:endParaRPr>
          </a:p>
        </p:txBody>
      </p:sp>
    </p:spTree>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a:xfrm>
            <a:off x="0" y="6416675"/>
            <a:ext cx="8382000" cy="365125"/>
          </a:xfrm>
        </p:spPr>
        <p:txBody>
          <a:bodyPr/>
          <a:lstStyle/>
          <a:p>
            <a:r>
              <a:rPr lang="en-US" sz="2000" dirty="0" smtClean="0">
                <a:solidFill>
                  <a:schemeClr val="tx1"/>
                </a:solidFill>
                <a:effectLst>
                  <a:outerShdw blurRad="38100" dist="38100" dir="2700000" algn="tl">
                    <a:srgbClr val="000000">
                      <a:alpha val="43137"/>
                    </a:srgbClr>
                  </a:outerShdw>
                </a:effectLst>
              </a:rPr>
              <a:t>Team Annex   Physical &amp; Artifact Models   Team Member: Joshua Koehn</a:t>
            </a:r>
            <a:endParaRPr lang="en-US" sz="2000" dirty="0">
              <a:solidFill>
                <a:schemeClr val="tx1"/>
              </a:solidFill>
              <a:effectLst>
                <a:outerShdw blurRad="38100" dist="38100" dir="2700000" algn="tl">
                  <a:srgbClr val="000000">
                    <a:alpha val="43137"/>
                  </a:srgbClr>
                </a:outerShdw>
              </a:effectLst>
            </a:endParaRPr>
          </a:p>
        </p:txBody>
      </p:sp>
      <p:sp>
        <p:nvSpPr>
          <p:cNvPr id="5" name="Slide Number Placeholder 4"/>
          <p:cNvSpPr>
            <a:spLocks noGrp="1"/>
          </p:cNvSpPr>
          <p:nvPr>
            <p:ph type="sldNum" sz="quarter" idx="12"/>
          </p:nvPr>
        </p:nvSpPr>
        <p:spPr/>
        <p:txBody>
          <a:bodyPr/>
          <a:lstStyle/>
          <a:p>
            <a:fld id="{6AE24FF2-A473-4DB8-89E5-C8B042026214}" type="slidenum">
              <a:rPr lang="en-US" sz="2000" smtClean="0">
                <a:solidFill>
                  <a:schemeClr val="tx1"/>
                </a:solidFill>
                <a:effectLst>
                  <a:outerShdw blurRad="38100" dist="38100" dir="2700000" algn="tl">
                    <a:srgbClr val="000000">
                      <a:alpha val="43137"/>
                    </a:srgbClr>
                  </a:outerShdw>
                </a:effectLst>
              </a:rPr>
              <a:pPr/>
              <a:t>11</a:t>
            </a:fld>
            <a:endParaRPr lang="en-US" sz="2000" dirty="0">
              <a:solidFill>
                <a:schemeClr val="tx1"/>
              </a:solidFill>
              <a:effectLst>
                <a:outerShdw blurRad="38100" dist="38100" dir="2700000" algn="tl">
                  <a:srgbClr val="000000">
                    <a:alpha val="43137"/>
                  </a:srgbClr>
                </a:outerShdw>
              </a:effectLst>
            </a:endParaRPr>
          </a:p>
        </p:txBody>
      </p:sp>
      <p:pic>
        <p:nvPicPr>
          <p:cNvPr id="6" name="Picture 1" descr="Capture.PNG"/>
          <p:cNvPicPr>
            <a:picLocks noGrp="1"/>
          </p:cNvPicPr>
          <p:nvPr>
            <p:ph idx="1"/>
          </p:nvPr>
        </p:nvPicPr>
        <p:blipFill>
          <a:blip r:embed="rId3" cstate="print">
            <a:lum bright="-20000" contrast="10000"/>
          </a:blip>
          <a:stretch>
            <a:fillRect/>
          </a:stretch>
        </p:blipFill>
        <p:spPr>
          <a:xfrm>
            <a:off x="2057400" y="685800"/>
            <a:ext cx="6181344" cy="4800600"/>
          </a:xfrm>
          <a:scene3d>
            <a:camera prst="perspectiveHeroicExtremeLeftFacing"/>
            <a:lightRig rig="threePt" dir="t"/>
          </a:scene3d>
        </p:spPr>
      </p:pic>
      <p:sp>
        <p:nvSpPr>
          <p:cNvPr id="7" name="TextBox 1.1"/>
          <p:cNvSpPr txBox="1"/>
          <p:nvPr/>
        </p:nvSpPr>
        <p:spPr>
          <a:xfrm>
            <a:off x="228600" y="609600"/>
            <a:ext cx="2819400" cy="954107"/>
          </a:xfrm>
          <a:prstGeom prst="rect">
            <a:avLst/>
          </a:prstGeom>
          <a:noFill/>
        </p:spPr>
        <p:txBody>
          <a:bodyPr wrap="square" rtlCol="0">
            <a:spAutoFit/>
          </a:bodyPr>
          <a:lstStyle/>
          <a:p>
            <a:pPr>
              <a:buFont typeface="Arial" pitchFamily="34" charset="0"/>
              <a:buChar char="•"/>
            </a:pPr>
            <a:r>
              <a:rPr lang="en-US" sz="2800" dirty="0" smtClean="0">
                <a:effectLst>
                  <a:outerShdw blurRad="38100" dist="38100" dir="2700000" algn="tl">
                    <a:srgbClr val="000000">
                      <a:alpha val="43137"/>
                    </a:srgbClr>
                  </a:outerShdw>
                </a:effectLst>
              </a:rPr>
              <a:t> Labeled any items of interest</a:t>
            </a:r>
            <a:endParaRPr lang="en-US" sz="2800" dirty="0">
              <a:effectLst>
                <a:outerShdw blurRad="38100" dist="38100" dir="2700000" algn="tl">
                  <a:srgbClr val="000000">
                    <a:alpha val="43137"/>
                  </a:srgbClr>
                </a:outerShdw>
              </a:effectLst>
            </a:endParaRPr>
          </a:p>
        </p:txBody>
      </p:sp>
      <p:sp>
        <p:nvSpPr>
          <p:cNvPr id="8" name="TextBox 1.2"/>
          <p:cNvSpPr txBox="1"/>
          <p:nvPr/>
        </p:nvSpPr>
        <p:spPr>
          <a:xfrm>
            <a:off x="228600" y="1981200"/>
            <a:ext cx="2438400" cy="523220"/>
          </a:xfrm>
          <a:prstGeom prst="rect">
            <a:avLst/>
          </a:prstGeom>
          <a:noFill/>
        </p:spPr>
        <p:txBody>
          <a:bodyPr wrap="square" rtlCol="0">
            <a:spAutoFit/>
          </a:bodyPr>
          <a:lstStyle/>
          <a:p>
            <a:pPr>
              <a:buFont typeface="Arial" pitchFamily="34" charset="0"/>
              <a:buChar char="•"/>
            </a:pPr>
            <a:r>
              <a:rPr lang="en-US" sz="2400" dirty="0" smtClean="0">
                <a:effectLst>
                  <a:outerShdw blurRad="38100" dist="38100" dir="2700000" algn="tl">
                    <a:srgbClr val="000000">
                      <a:alpha val="43137"/>
                    </a:srgbClr>
                  </a:outerShdw>
                </a:effectLst>
              </a:rPr>
              <a:t>  </a:t>
            </a:r>
            <a:r>
              <a:rPr lang="en-US" sz="2800" dirty="0" smtClean="0">
                <a:effectLst>
                  <a:outerShdw blurRad="38100" dist="38100" dir="2700000" algn="tl">
                    <a:srgbClr val="000000">
                      <a:alpha val="43137"/>
                    </a:srgbClr>
                  </a:outerShdw>
                </a:effectLst>
              </a:rPr>
              <a:t>Conflict</a:t>
            </a:r>
            <a:endParaRPr lang="en-US" sz="2800" dirty="0">
              <a:effectLst>
                <a:outerShdw blurRad="38100" dist="38100" dir="2700000" algn="tl">
                  <a:srgbClr val="000000">
                    <a:alpha val="43137"/>
                  </a:srgbClr>
                </a:outerShdw>
              </a:effectLst>
            </a:endParaRPr>
          </a:p>
        </p:txBody>
      </p:sp>
      <p:sp>
        <p:nvSpPr>
          <p:cNvPr id="9" name="TextBox 1.3"/>
          <p:cNvSpPr txBox="1"/>
          <p:nvPr/>
        </p:nvSpPr>
        <p:spPr>
          <a:xfrm>
            <a:off x="228600" y="2971800"/>
            <a:ext cx="2438400" cy="523220"/>
          </a:xfrm>
          <a:prstGeom prst="rect">
            <a:avLst/>
          </a:prstGeom>
          <a:noFill/>
        </p:spPr>
        <p:txBody>
          <a:bodyPr wrap="square" rtlCol="0">
            <a:spAutoFit/>
          </a:bodyPr>
          <a:lstStyle/>
          <a:p>
            <a:pPr>
              <a:buFont typeface="Arial" pitchFamily="34" charset="0"/>
              <a:buChar char="•"/>
            </a:pPr>
            <a:r>
              <a:rPr lang="en-US" sz="2800" dirty="0" smtClean="0">
                <a:effectLst>
                  <a:outerShdw blurRad="38100" dist="38100" dir="2700000" algn="tl">
                    <a:srgbClr val="000000">
                      <a:alpha val="43137"/>
                    </a:srgbClr>
                  </a:outerShdw>
                </a:effectLst>
              </a:rPr>
              <a:t>  Key</a:t>
            </a:r>
            <a:endParaRPr lang="en-US" sz="2800" dirty="0">
              <a:effectLst>
                <a:outerShdw blurRad="38100" dist="38100" dir="2700000" algn="tl">
                  <a:srgbClr val="000000">
                    <a:alpha val="43137"/>
                  </a:srgbClr>
                </a:outerShdw>
              </a:effectLst>
            </a:endParaRPr>
          </a:p>
        </p:txBody>
      </p:sp>
      <p:sp>
        <p:nvSpPr>
          <p:cNvPr id="10" name="TextBox 1.4"/>
          <p:cNvSpPr txBox="1"/>
          <p:nvPr/>
        </p:nvSpPr>
        <p:spPr>
          <a:xfrm>
            <a:off x="304800" y="3886200"/>
            <a:ext cx="2819400" cy="1815882"/>
          </a:xfrm>
          <a:prstGeom prst="rect">
            <a:avLst/>
          </a:prstGeom>
          <a:noFill/>
        </p:spPr>
        <p:txBody>
          <a:bodyPr wrap="square" rtlCol="0">
            <a:spAutoFit/>
          </a:bodyPr>
          <a:lstStyle/>
          <a:p>
            <a:pPr>
              <a:buFont typeface="Arial" pitchFamily="34" charset="0"/>
              <a:buChar char="•"/>
            </a:pPr>
            <a:r>
              <a:rPr lang="en-US" sz="2800" dirty="0" smtClean="0">
                <a:effectLst>
                  <a:outerShdw blurRad="38100" dist="38100" dir="2700000" algn="tl">
                    <a:srgbClr val="000000">
                      <a:alpha val="43137"/>
                    </a:srgbClr>
                  </a:outerShdw>
                </a:effectLst>
              </a:rPr>
              <a:t> Model for each floor of the engineering building</a:t>
            </a:r>
            <a:endParaRPr lang="en-US" sz="2800" dirty="0">
              <a:effectLst>
                <a:outerShdw blurRad="38100" dist="38100" dir="2700000" algn="tl">
                  <a:srgbClr val="000000">
                    <a:alpha val="43137"/>
                  </a:srgbClr>
                </a:outerShdw>
              </a:effectLst>
            </a:endParaRPr>
          </a:p>
        </p:txBody>
      </p:sp>
      <p:pic>
        <p:nvPicPr>
          <p:cNvPr id="11" name="Picture 2" descr="Capture.PNG"/>
          <p:cNvPicPr>
            <a:picLocks/>
          </p:cNvPicPr>
          <p:nvPr/>
        </p:nvPicPr>
        <p:blipFill>
          <a:blip r:embed="rId4" cstate="print">
            <a:lum/>
          </a:blip>
          <a:stretch>
            <a:fillRect/>
          </a:stretch>
        </p:blipFill>
        <p:spPr>
          <a:xfrm>
            <a:off x="2057400" y="685800"/>
            <a:ext cx="6181344" cy="4800600"/>
          </a:xfrm>
          <a:prstGeom prst="rect">
            <a:avLst/>
          </a:prstGeom>
          <a:scene3d>
            <a:camera prst="perspectiveHeroicExtremeLeftFacing"/>
            <a:lightRig rig="threePt" dir="t"/>
          </a:scene3d>
        </p:spPr>
      </p:pic>
      <p:sp>
        <p:nvSpPr>
          <p:cNvPr id="12" name="TextBox 2.1"/>
          <p:cNvSpPr txBox="1"/>
          <p:nvPr/>
        </p:nvSpPr>
        <p:spPr>
          <a:xfrm>
            <a:off x="228600" y="1295400"/>
            <a:ext cx="2819400" cy="954107"/>
          </a:xfrm>
          <a:prstGeom prst="rect">
            <a:avLst/>
          </a:prstGeom>
          <a:noFill/>
        </p:spPr>
        <p:txBody>
          <a:bodyPr wrap="square" rtlCol="0">
            <a:spAutoFit/>
          </a:bodyPr>
          <a:lstStyle/>
          <a:p>
            <a:pPr>
              <a:buFont typeface="Arial" pitchFamily="34" charset="0"/>
              <a:buChar char="•"/>
            </a:pPr>
            <a:r>
              <a:rPr lang="en-US" sz="2800" dirty="0" smtClean="0">
                <a:effectLst>
                  <a:outerShdw blurRad="38100" dist="38100" dir="2700000" algn="tl">
                    <a:srgbClr val="000000">
                      <a:alpha val="43137"/>
                    </a:srgbClr>
                  </a:outerShdw>
                </a:effectLst>
              </a:rPr>
              <a:t> Labeled any items of interest</a:t>
            </a:r>
            <a:endParaRPr lang="en-US" sz="2800" dirty="0">
              <a:effectLst>
                <a:outerShdw blurRad="38100" dist="38100" dir="2700000" algn="tl">
                  <a:srgbClr val="000000">
                    <a:alpha val="43137"/>
                  </a:srgbClr>
                </a:outerShdw>
              </a:effectLst>
            </a:endParaRPr>
          </a:p>
        </p:txBody>
      </p:sp>
      <p:sp>
        <p:nvSpPr>
          <p:cNvPr id="13" name="TextBox 2.2"/>
          <p:cNvSpPr txBox="1"/>
          <p:nvPr/>
        </p:nvSpPr>
        <p:spPr>
          <a:xfrm>
            <a:off x="228600" y="2590800"/>
            <a:ext cx="2438400" cy="954107"/>
          </a:xfrm>
          <a:prstGeom prst="rect">
            <a:avLst/>
          </a:prstGeom>
          <a:noFill/>
        </p:spPr>
        <p:txBody>
          <a:bodyPr wrap="square" rtlCol="0">
            <a:spAutoFit/>
          </a:bodyPr>
          <a:lstStyle/>
          <a:p>
            <a:pPr>
              <a:buFont typeface="Arial" pitchFamily="34" charset="0"/>
              <a:buChar char="•"/>
            </a:pPr>
            <a:r>
              <a:rPr lang="en-US" sz="2800" dirty="0" smtClean="0">
                <a:effectLst>
                  <a:outerShdw blurRad="38100" dist="38100" dir="2700000" algn="tl">
                    <a:srgbClr val="000000">
                      <a:alpha val="43137"/>
                    </a:srgbClr>
                  </a:outerShdw>
                </a:effectLst>
              </a:rPr>
              <a:t>  Location of artifact</a:t>
            </a:r>
            <a:endParaRPr lang="en-US" sz="2800" dirty="0">
              <a:effectLst>
                <a:outerShdw blurRad="38100" dist="38100" dir="2700000" algn="tl">
                  <a:srgbClr val="000000">
                    <a:alpha val="43137"/>
                  </a:srgbClr>
                </a:outerShdw>
              </a:effectLst>
            </a:endParaRPr>
          </a:p>
        </p:txBody>
      </p:sp>
      <p:sp>
        <p:nvSpPr>
          <p:cNvPr id="14" name="TextBox 2.3"/>
          <p:cNvSpPr txBox="1"/>
          <p:nvPr/>
        </p:nvSpPr>
        <p:spPr>
          <a:xfrm>
            <a:off x="228600" y="3962400"/>
            <a:ext cx="2667000" cy="954107"/>
          </a:xfrm>
          <a:prstGeom prst="rect">
            <a:avLst/>
          </a:prstGeom>
          <a:noFill/>
        </p:spPr>
        <p:txBody>
          <a:bodyPr wrap="square" rtlCol="0">
            <a:spAutoFit/>
          </a:bodyPr>
          <a:lstStyle/>
          <a:p>
            <a:pPr>
              <a:buFont typeface="Arial" pitchFamily="34" charset="0"/>
              <a:buChar char="•"/>
            </a:pPr>
            <a:r>
              <a:rPr lang="en-US" sz="2800" dirty="0" smtClean="0">
                <a:effectLst>
                  <a:outerShdw blurRad="38100" dist="38100" dir="2700000" algn="tl">
                    <a:srgbClr val="000000">
                      <a:alpha val="43137"/>
                    </a:srgbClr>
                  </a:outerShdw>
                </a:effectLst>
              </a:rPr>
              <a:t>  Other artifact models……</a:t>
            </a:r>
            <a:endParaRPr lang="en-US" sz="2800" dirty="0">
              <a:effectLst>
                <a:outerShdw blurRad="38100" dist="38100" dir="2700000" algn="tl">
                  <a:srgbClr val="000000">
                    <a:alpha val="43137"/>
                  </a:srgbClr>
                </a:outerShdw>
              </a:effectLst>
            </a:endParaRPr>
          </a:p>
        </p:txBody>
      </p:sp>
      <p:sp>
        <p:nvSpPr>
          <p:cNvPr id="16" name="TextBox 1.label"/>
          <p:cNvSpPr txBox="1"/>
          <p:nvPr/>
        </p:nvSpPr>
        <p:spPr>
          <a:xfrm>
            <a:off x="2971800" y="152400"/>
            <a:ext cx="2781531" cy="523220"/>
          </a:xfrm>
          <a:prstGeom prst="rect">
            <a:avLst/>
          </a:prstGeom>
          <a:noFill/>
        </p:spPr>
        <p:txBody>
          <a:bodyPr wrap="none" rtlCol="0">
            <a:spAutoFit/>
          </a:bodyPr>
          <a:lstStyle/>
          <a:p>
            <a:r>
              <a:rPr lang="en-US" sz="2800" dirty="0" smtClean="0">
                <a:effectLst>
                  <a:outerShdw blurRad="38100" dist="38100" dir="2700000" algn="tl">
                    <a:srgbClr val="000000">
                      <a:alpha val="43137"/>
                    </a:srgbClr>
                  </a:outerShdw>
                </a:effectLst>
              </a:rPr>
              <a:t>Physical Models</a:t>
            </a:r>
            <a:endParaRPr lang="en-US" sz="2800" dirty="0">
              <a:effectLst>
                <a:outerShdw blurRad="38100" dist="38100" dir="2700000" algn="tl">
                  <a:srgbClr val="000000">
                    <a:alpha val="43137"/>
                  </a:srgbClr>
                </a:outerShdw>
              </a:effectLst>
            </a:endParaRPr>
          </a:p>
        </p:txBody>
      </p:sp>
      <p:sp>
        <p:nvSpPr>
          <p:cNvPr id="17" name="TextBox 2.label"/>
          <p:cNvSpPr txBox="1"/>
          <p:nvPr/>
        </p:nvSpPr>
        <p:spPr>
          <a:xfrm>
            <a:off x="3048000" y="152400"/>
            <a:ext cx="2674130" cy="523220"/>
          </a:xfrm>
          <a:prstGeom prst="rect">
            <a:avLst/>
          </a:prstGeom>
          <a:noFill/>
        </p:spPr>
        <p:txBody>
          <a:bodyPr wrap="none" rtlCol="0">
            <a:spAutoFit/>
          </a:bodyPr>
          <a:lstStyle/>
          <a:p>
            <a:r>
              <a:rPr lang="en-US" sz="2800" dirty="0" smtClean="0">
                <a:effectLst>
                  <a:outerShdw blurRad="38100" dist="38100" dir="2700000" algn="tl">
                    <a:srgbClr val="000000">
                      <a:alpha val="43137"/>
                    </a:srgbClr>
                  </a:outerShdw>
                </a:effectLst>
              </a:rPr>
              <a:t>Artifact Models</a:t>
            </a:r>
          </a:p>
        </p:txBody>
      </p:sp>
      <p:pic>
        <p:nvPicPr>
          <p:cNvPr id="19" name="Course Catalog"/>
          <p:cNvPicPr/>
          <p:nvPr/>
        </p:nvPicPr>
        <p:blipFill>
          <a:blip r:embed="rId5" cstate="print"/>
          <a:srcRect/>
          <a:stretch>
            <a:fillRect/>
          </a:stretch>
        </p:blipFill>
        <p:spPr bwMode="auto">
          <a:xfrm>
            <a:off x="0" y="533400"/>
            <a:ext cx="5029813" cy="3776663"/>
          </a:xfrm>
          <a:prstGeom prst="rect">
            <a:avLst/>
          </a:prstGeom>
          <a:noFill/>
          <a:ln w="9525">
            <a:noFill/>
            <a:miter lim="800000"/>
            <a:headEnd/>
            <a:tailEnd/>
          </a:ln>
        </p:spPr>
      </p:pic>
      <p:pic>
        <p:nvPicPr>
          <p:cNvPr id="20" name="Course Syllabus"/>
          <p:cNvPicPr/>
          <p:nvPr/>
        </p:nvPicPr>
        <p:blipFill>
          <a:blip r:embed="rId6" cstate="print"/>
          <a:srcRect/>
          <a:stretch>
            <a:fillRect/>
          </a:stretch>
        </p:blipFill>
        <p:spPr bwMode="auto">
          <a:xfrm>
            <a:off x="3681756" y="533400"/>
            <a:ext cx="5462244" cy="3190875"/>
          </a:xfrm>
          <a:prstGeom prst="rect">
            <a:avLst/>
          </a:prstGeom>
          <a:noFill/>
          <a:ln w="9525">
            <a:noFill/>
            <a:miter lim="800000"/>
            <a:headEnd/>
            <a:tailEnd/>
          </a:ln>
        </p:spPr>
      </p:pic>
      <p:pic>
        <p:nvPicPr>
          <p:cNvPr id="21" name="Department Master List"/>
          <p:cNvPicPr/>
          <p:nvPr/>
        </p:nvPicPr>
        <p:blipFill>
          <a:blip r:embed="rId7" cstate="print"/>
          <a:srcRect/>
          <a:stretch>
            <a:fillRect/>
          </a:stretch>
        </p:blipFill>
        <p:spPr bwMode="auto">
          <a:xfrm>
            <a:off x="0" y="1981200"/>
            <a:ext cx="4691063" cy="4443412"/>
          </a:xfrm>
          <a:prstGeom prst="rect">
            <a:avLst/>
          </a:prstGeom>
          <a:noFill/>
          <a:ln w="9525">
            <a:noFill/>
            <a:miter lim="800000"/>
            <a:headEnd/>
            <a:tailEnd/>
          </a:ln>
        </p:spPr>
      </p:pic>
      <p:pic>
        <p:nvPicPr>
          <p:cNvPr id="1026" name="Floor Layout Sign"/>
          <p:cNvPicPr>
            <a:picLocks noChangeAspect="1" noChangeArrowheads="1"/>
          </p:cNvPicPr>
          <p:nvPr/>
        </p:nvPicPr>
        <p:blipFill>
          <a:blip r:embed="rId8" cstate="print"/>
          <a:srcRect/>
          <a:stretch>
            <a:fillRect/>
          </a:stretch>
        </p:blipFill>
        <p:spPr bwMode="auto">
          <a:xfrm>
            <a:off x="3200400" y="1600200"/>
            <a:ext cx="2602305" cy="4867275"/>
          </a:xfrm>
          <a:prstGeom prst="rect">
            <a:avLst/>
          </a:prstGeom>
          <a:noFill/>
          <a:ln w="9525">
            <a:noFill/>
            <a:miter lim="800000"/>
            <a:headEnd/>
            <a:tailEnd/>
          </a:ln>
        </p:spPr>
      </p:pic>
      <p:pic>
        <p:nvPicPr>
          <p:cNvPr id="22" name="Hallway Sign"/>
          <p:cNvPicPr/>
          <p:nvPr/>
        </p:nvPicPr>
        <p:blipFill>
          <a:blip r:embed="rId9" cstate="print"/>
          <a:srcRect/>
          <a:stretch>
            <a:fillRect/>
          </a:stretch>
        </p:blipFill>
        <p:spPr bwMode="auto">
          <a:xfrm>
            <a:off x="5076825" y="3352800"/>
            <a:ext cx="4067175" cy="3090863"/>
          </a:xfrm>
          <a:prstGeom prst="rect">
            <a:avLst/>
          </a:prstGeom>
          <a:noFill/>
          <a:ln w="9525">
            <a:noFill/>
            <a:miter lim="800000"/>
            <a:headEnd/>
            <a:tailEnd/>
          </a:ln>
        </p:spPr>
      </p:pic>
      <p:pic>
        <p:nvPicPr>
          <p:cNvPr id="23" name="Room Sign"/>
          <p:cNvPicPr/>
          <p:nvPr/>
        </p:nvPicPr>
        <p:blipFill>
          <a:blip r:embed="rId10" cstate="print"/>
          <a:srcRect/>
          <a:stretch>
            <a:fillRect/>
          </a:stretch>
        </p:blipFill>
        <p:spPr bwMode="auto">
          <a:xfrm>
            <a:off x="2743200" y="685800"/>
            <a:ext cx="3824288" cy="4500563"/>
          </a:xfrm>
          <a:prstGeom prst="rect">
            <a:avLst/>
          </a:prstGeom>
          <a:noFill/>
          <a:ln w="9525">
            <a:noFill/>
            <a:miter lim="800000"/>
            <a:headEnd/>
            <a:tailEnd/>
          </a:ln>
        </p:spPr>
      </p:pic>
    </p:spTree>
  </p:cSld>
  <p:clrMapOvr>
    <a:masterClrMapping/>
  </p:clrMapOvr>
  <p:transition>
    <p:whee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checkerboard(across)">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35"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anim calcmode="lin" valueType="num">
                                      <p:cBhvr>
                                        <p:cTn id="13" dur="500" fill="hold"/>
                                        <p:tgtEl>
                                          <p:spTgt spid="6"/>
                                        </p:tgtEl>
                                        <p:attrNameLst>
                                          <p:attrName>style.rotation</p:attrName>
                                        </p:attrNameLst>
                                      </p:cBhvr>
                                      <p:tavLst>
                                        <p:tav tm="0">
                                          <p:val>
                                            <p:fltVal val="720"/>
                                          </p:val>
                                        </p:tav>
                                        <p:tav tm="100000">
                                          <p:val>
                                            <p:fltVal val="0"/>
                                          </p:val>
                                        </p:tav>
                                      </p:tavLst>
                                    </p:anim>
                                    <p:anim calcmode="lin" valueType="num">
                                      <p:cBhvr>
                                        <p:cTn id="14" dur="500" fill="hold"/>
                                        <p:tgtEl>
                                          <p:spTgt spid="6"/>
                                        </p:tgtEl>
                                        <p:attrNameLst>
                                          <p:attrName>ppt_h</p:attrName>
                                        </p:attrNameLst>
                                      </p:cBhvr>
                                      <p:tavLst>
                                        <p:tav tm="0">
                                          <p:val>
                                            <p:fltVal val="0"/>
                                          </p:val>
                                        </p:tav>
                                        <p:tav tm="100000">
                                          <p:val>
                                            <p:strVal val="#ppt_h"/>
                                          </p:val>
                                        </p:tav>
                                      </p:tavLst>
                                    </p:anim>
                                    <p:anim calcmode="lin" valueType="num">
                                      <p:cBhvr>
                                        <p:cTn id="15" dur="500" fill="hold"/>
                                        <p:tgtEl>
                                          <p:spTgt spid="6"/>
                                        </p:tgtEl>
                                        <p:attrNameLst>
                                          <p:attrName>ppt_w</p:attrName>
                                        </p:attrNameLst>
                                      </p:cBhvr>
                                      <p:tavLst>
                                        <p:tav tm="0">
                                          <p:val>
                                            <p:fltVal val="0"/>
                                          </p:val>
                                        </p:tav>
                                        <p:tav tm="100000">
                                          <p:val>
                                            <p:strVal val="#ppt_w"/>
                                          </p:val>
                                        </p:tav>
                                      </p:tavLst>
                                    </p:anim>
                                  </p:childTnLst>
                                </p:cTn>
                              </p:par>
                            </p:childTnLst>
                          </p:cTn>
                        </p:par>
                      </p:childTnLst>
                    </p:cTn>
                  </p:par>
                  <p:par>
                    <p:cTn id="16" fill="hold">
                      <p:stCondLst>
                        <p:cond delay="indefinite"/>
                      </p:stCondLst>
                      <p:childTnLst>
                        <p:par>
                          <p:cTn id="17" fill="hold">
                            <p:stCondLst>
                              <p:cond delay="0"/>
                            </p:stCondLst>
                            <p:childTnLst>
                              <p:par>
                                <p:cTn id="18" presetID="5" presetClass="entr" presetSubtype="10"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checkerboard(across)">
                                      <p:cBhvr>
                                        <p:cTn id="20" dur="500"/>
                                        <p:tgtEl>
                                          <p:spTgt spid="7"/>
                                        </p:tgtEl>
                                      </p:cBhvr>
                                    </p:animEffect>
                                  </p:childTnLst>
                                </p:cTn>
                              </p:par>
                            </p:childTnLst>
                          </p:cTn>
                        </p:par>
                      </p:childTnLst>
                    </p:cTn>
                  </p:par>
                  <p:par>
                    <p:cTn id="21" fill="hold">
                      <p:stCondLst>
                        <p:cond delay="indefinite"/>
                      </p:stCondLst>
                      <p:childTnLst>
                        <p:par>
                          <p:cTn id="22" fill="hold">
                            <p:stCondLst>
                              <p:cond delay="0"/>
                            </p:stCondLst>
                            <p:childTnLst>
                              <p:par>
                                <p:cTn id="23" presetID="5" presetClass="entr" presetSubtype="10"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checkerboard(across)">
                                      <p:cBhvr>
                                        <p:cTn id="25" dur="500"/>
                                        <p:tgtEl>
                                          <p:spTgt spid="8"/>
                                        </p:tgtEl>
                                      </p:cBhvr>
                                    </p:animEffect>
                                  </p:childTnLst>
                                </p:cTn>
                              </p:par>
                            </p:childTnLst>
                          </p:cTn>
                        </p:par>
                      </p:childTnLst>
                    </p:cTn>
                  </p:par>
                  <p:par>
                    <p:cTn id="26" fill="hold">
                      <p:stCondLst>
                        <p:cond delay="indefinite"/>
                      </p:stCondLst>
                      <p:childTnLst>
                        <p:par>
                          <p:cTn id="27" fill="hold">
                            <p:stCondLst>
                              <p:cond delay="0"/>
                            </p:stCondLst>
                            <p:childTnLst>
                              <p:par>
                                <p:cTn id="28" presetID="5" presetClass="entr" presetSubtype="10" fill="hold" grpId="0" nodeType="click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checkerboard(across)">
                                      <p:cBhvr>
                                        <p:cTn id="30" dur="500"/>
                                        <p:tgtEl>
                                          <p:spTgt spid="9"/>
                                        </p:tgtEl>
                                      </p:cBhvr>
                                    </p:animEffect>
                                  </p:childTnLst>
                                </p:cTn>
                              </p:par>
                            </p:childTnLst>
                          </p:cTn>
                        </p:par>
                      </p:childTnLst>
                    </p:cTn>
                  </p:par>
                  <p:par>
                    <p:cTn id="31" fill="hold">
                      <p:stCondLst>
                        <p:cond delay="indefinite"/>
                      </p:stCondLst>
                      <p:childTnLst>
                        <p:par>
                          <p:cTn id="32" fill="hold">
                            <p:stCondLst>
                              <p:cond delay="0"/>
                            </p:stCondLst>
                            <p:childTnLst>
                              <p:par>
                                <p:cTn id="33" presetID="5" presetClass="entr" presetSubtype="10" fill="hold" grpId="0" nodeType="click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checkerboard(across)">
                                      <p:cBhvr>
                                        <p:cTn id="35" dur="500"/>
                                        <p:tgtEl>
                                          <p:spTgt spid="10"/>
                                        </p:tgtEl>
                                      </p:cBhvr>
                                    </p:animEffect>
                                  </p:childTnLst>
                                </p:cTn>
                              </p:par>
                            </p:childTnLst>
                          </p:cTn>
                        </p:par>
                      </p:childTnLst>
                    </p:cTn>
                  </p:par>
                  <p:par>
                    <p:cTn id="36" fill="hold">
                      <p:stCondLst>
                        <p:cond delay="indefinite"/>
                      </p:stCondLst>
                      <p:childTnLst>
                        <p:par>
                          <p:cTn id="37" fill="hold">
                            <p:stCondLst>
                              <p:cond delay="0"/>
                            </p:stCondLst>
                            <p:childTnLst>
                              <p:par>
                                <p:cTn id="38" presetID="5" presetClass="exit" presetSubtype="10" fill="hold" grpId="1" nodeType="clickEffect">
                                  <p:stCondLst>
                                    <p:cond delay="0"/>
                                  </p:stCondLst>
                                  <p:childTnLst>
                                    <p:animEffect transition="out" filter="checkerboard(across)">
                                      <p:cBhvr>
                                        <p:cTn id="39" dur="500"/>
                                        <p:tgtEl>
                                          <p:spTgt spid="7"/>
                                        </p:tgtEl>
                                      </p:cBhvr>
                                    </p:animEffect>
                                    <p:set>
                                      <p:cBhvr>
                                        <p:cTn id="40" dur="1" fill="hold">
                                          <p:stCondLst>
                                            <p:cond delay="499"/>
                                          </p:stCondLst>
                                        </p:cTn>
                                        <p:tgtEl>
                                          <p:spTgt spid="7"/>
                                        </p:tgtEl>
                                        <p:attrNameLst>
                                          <p:attrName>style.visibility</p:attrName>
                                        </p:attrNameLst>
                                      </p:cBhvr>
                                      <p:to>
                                        <p:strVal val="hidden"/>
                                      </p:to>
                                    </p:set>
                                  </p:childTnLst>
                                </p:cTn>
                              </p:par>
                              <p:par>
                                <p:cTn id="41" presetID="5" presetClass="exit" presetSubtype="10" fill="hold" grpId="1" nodeType="withEffect">
                                  <p:stCondLst>
                                    <p:cond delay="0"/>
                                  </p:stCondLst>
                                  <p:childTnLst>
                                    <p:animEffect transition="out" filter="checkerboard(across)">
                                      <p:cBhvr>
                                        <p:cTn id="42" dur="500"/>
                                        <p:tgtEl>
                                          <p:spTgt spid="8"/>
                                        </p:tgtEl>
                                      </p:cBhvr>
                                    </p:animEffect>
                                    <p:set>
                                      <p:cBhvr>
                                        <p:cTn id="43" dur="1" fill="hold">
                                          <p:stCondLst>
                                            <p:cond delay="499"/>
                                          </p:stCondLst>
                                        </p:cTn>
                                        <p:tgtEl>
                                          <p:spTgt spid="8"/>
                                        </p:tgtEl>
                                        <p:attrNameLst>
                                          <p:attrName>style.visibility</p:attrName>
                                        </p:attrNameLst>
                                      </p:cBhvr>
                                      <p:to>
                                        <p:strVal val="hidden"/>
                                      </p:to>
                                    </p:set>
                                  </p:childTnLst>
                                </p:cTn>
                              </p:par>
                              <p:par>
                                <p:cTn id="44" presetID="5" presetClass="exit" presetSubtype="10" fill="hold" grpId="1" nodeType="withEffect">
                                  <p:stCondLst>
                                    <p:cond delay="0"/>
                                  </p:stCondLst>
                                  <p:childTnLst>
                                    <p:animEffect transition="out" filter="checkerboard(across)">
                                      <p:cBhvr>
                                        <p:cTn id="45" dur="500"/>
                                        <p:tgtEl>
                                          <p:spTgt spid="9"/>
                                        </p:tgtEl>
                                      </p:cBhvr>
                                    </p:animEffect>
                                    <p:set>
                                      <p:cBhvr>
                                        <p:cTn id="46" dur="1" fill="hold">
                                          <p:stCondLst>
                                            <p:cond delay="499"/>
                                          </p:stCondLst>
                                        </p:cTn>
                                        <p:tgtEl>
                                          <p:spTgt spid="9"/>
                                        </p:tgtEl>
                                        <p:attrNameLst>
                                          <p:attrName>style.visibility</p:attrName>
                                        </p:attrNameLst>
                                      </p:cBhvr>
                                      <p:to>
                                        <p:strVal val="hidden"/>
                                      </p:to>
                                    </p:set>
                                  </p:childTnLst>
                                </p:cTn>
                              </p:par>
                              <p:par>
                                <p:cTn id="47" presetID="5" presetClass="exit" presetSubtype="10" fill="hold" grpId="1" nodeType="withEffect">
                                  <p:stCondLst>
                                    <p:cond delay="0"/>
                                  </p:stCondLst>
                                  <p:childTnLst>
                                    <p:animEffect transition="out" filter="checkerboard(across)">
                                      <p:cBhvr>
                                        <p:cTn id="48" dur="500"/>
                                        <p:tgtEl>
                                          <p:spTgt spid="10"/>
                                        </p:tgtEl>
                                      </p:cBhvr>
                                    </p:animEffect>
                                    <p:set>
                                      <p:cBhvr>
                                        <p:cTn id="49" dur="1" fill="hold">
                                          <p:stCondLst>
                                            <p:cond delay="499"/>
                                          </p:stCondLst>
                                        </p:cTn>
                                        <p:tgtEl>
                                          <p:spTgt spid="10"/>
                                        </p:tgtEl>
                                        <p:attrNameLst>
                                          <p:attrName>style.visibility</p:attrName>
                                        </p:attrNameLst>
                                      </p:cBhvr>
                                      <p:to>
                                        <p:strVal val="hidden"/>
                                      </p:to>
                                    </p:set>
                                  </p:childTnLst>
                                </p:cTn>
                              </p:par>
                              <p:par>
                                <p:cTn id="50" presetID="5" presetClass="exit" presetSubtype="10" fill="hold" grpId="1" nodeType="withEffect">
                                  <p:stCondLst>
                                    <p:cond delay="0"/>
                                  </p:stCondLst>
                                  <p:childTnLst>
                                    <p:animEffect transition="out" filter="checkerboard(across)">
                                      <p:cBhvr>
                                        <p:cTn id="51" dur="500"/>
                                        <p:tgtEl>
                                          <p:spTgt spid="16"/>
                                        </p:tgtEl>
                                      </p:cBhvr>
                                    </p:animEffect>
                                    <p:set>
                                      <p:cBhvr>
                                        <p:cTn id="52" dur="1" fill="hold">
                                          <p:stCondLst>
                                            <p:cond delay="499"/>
                                          </p:stCondLst>
                                        </p:cTn>
                                        <p:tgtEl>
                                          <p:spTgt spid="16"/>
                                        </p:tgtEl>
                                        <p:attrNameLst>
                                          <p:attrName>style.visibility</p:attrName>
                                        </p:attrNameLst>
                                      </p:cBhvr>
                                      <p:to>
                                        <p:strVal val="hidden"/>
                                      </p:to>
                                    </p:set>
                                  </p:childTnLst>
                                </p:cTn>
                              </p:par>
                              <p:par>
                                <p:cTn id="53" presetID="35" presetClass="exit" presetSubtype="0" fill="hold" nodeType="withEffect">
                                  <p:stCondLst>
                                    <p:cond delay="0"/>
                                  </p:stCondLst>
                                  <p:childTnLst>
                                    <p:animEffect transition="out" filter="fade">
                                      <p:cBhvr>
                                        <p:cTn id="54" dur="1000"/>
                                        <p:tgtEl>
                                          <p:spTgt spid="6"/>
                                        </p:tgtEl>
                                      </p:cBhvr>
                                    </p:animEffect>
                                    <p:anim calcmode="lin" valueType="num">
                                      <p:cBhvr>
                                        <p:cTn id="55" dur="1000"/>
                                        <p:tgtEl>
                                          <p:spTgt spid="6"/>
                                        </p:tgtEl>
                                        <p:attrNameLst>
                                          <p:attrName>style.rotation</p:attrName>
                                        </p:attrNameLst>
                                      </p:cBhvr>
                                      <p:tavLst>
                                        <p:tav tm="0">
                                          <p:val>
                                            <p:fltVal val="0"/>
                                          </p:val>
                                        </p:tav>
                                        <p:tav tm="100000">
                                          <p:val>
                                            <p:fltVal val="720"/>
                                          </p:val>
                                        </p:tav>
                                      </p:tavLst>
                                    </p:anim>
                                    <p:anim calcmode="lin" valueType="num">
                                      <p:cBhvr>
                                        <p:cTn id="56" dur="1000"/>
                                        <p:tgtEl>
                                          <p:spTgt spid="6"/>
                                        </p:tgtEl>
                                        <p:attrNameLst>
                                          <p:attrName>ppt_h</p:attrName>
                                        </p:attrNameLst>
                                      </p:cBhvr>
                                      <p:tavLst>
                                        <p:tav tm="0">
                                          <p:val>
                                            <p:strVal val="ppt_h"/>
                                          </p:val>
                                        </p:tav>
                                        <p:tav tm="100000">
                                          <p:val>
                                            <p:fltVal val="0"/>
                                          </p:val>
                                        </p:tav>
                                      </p:tavLst>
                                    </p:anim>
                                    <p:anim calcmode="lin" valueType="num">
                                      <p:cBhvr>
                                        <p:cTn id="57" dur="1000"/>
                                        <p:tgtEl>
                                          <p:spTgt spid="6"/>
                                        </p:tgtEl>
                                        <p:attrNameLst>
                                          <p:attrName>ppt_w</p:attrName>
                                        </p:attrNameLst>
                                      </p:cBhvr>
                                      <p:tavLst>
                                        <p:tav tm="0">
                                          <p:val>
                                            <p:strVal val="ppt_w"/>
                                          </p:val>
                                        </p:tav>
                                        <p:tav tm="100000">
                                          <p:val>
                                            <p:fltVal val="0"/>
                                          </p:val>
                                        </p:tav>
                                      </p:tavLst>
                                    </p:anim>
                                    <p:set>
                                      <p:cBhvr>
                                        <p:cTn id="58" dur="1" fill="hold">
                                          <p:stCondLst>
                                            <p:cond delay="999"/>
                                          </p:stCondLst>
                                        </p:cTn>
                                        <p:tgtEl>
                                          <p:spTgt spid="6"/>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5" presetClass="entr" presetSubtype="10" fill="hold" grpId="0" nodeType="clickEffect">
                                  <p:stCondLst>
                                    <p:cond delay="0"/>
                                  </p:stCondLst>
                                  <p:childTnLst>
                                    <p:set>
                                      <p:cBhvr>
                                        <p:cTn id="62" dur="1" fill="hold">
                                          <p:stCondLst>
                                            <p:cond delay="0"/>
                                          </p:stCondLst>
                                        </p:cTn>
                                        <p:tgtEl>
                                          <p:spTgt spid="17"/>
                                        </p:tgtEl>
                                        <p:attrNameLst>
                                          <p:attrName>style.visibility</p:attrName>
                                        </p:attrNameLst>
                                      </p:cBhvr>
                                      <p:to>
                                        <p:strVal val="visible"/>
                                      </p:to>
                                    </p:set>
                                    <p:animEffect transition="in" filter="checkerboard(across)">
                                      <p:cBhvr>
                                        <p:cTn id="63" dur="500"/>
                                        <p:tgtEl>
                                          <p:spTgt spid="17"/>
                                        </p:tgtEl>
                                      </p:cBhvr>
                                    </p:animEffect>
                                  </p:childTnLst>
                                </p:cTn>
                              </p:par>
                            </p:childTnLst>
                          </p:cTn>
                        </p:par>
                      </p:childTnLst>
                    </p:cTn>
                  </p:par>
                  <p:par>
                    <p:cTn id="64" fill="hold">
                      <p:stCondLst>
                        <p:cond delay="indefinite"/>
                      </p:stCondLst>
                      <p:childTnLst>
                        <p:par>
                          <p:cTn id="65" fill="hold">
                            <p:stCondLst>
                              <p:cond delay="0"/>
                            </p:stCondLst>
                            <p:childTnLst>
                              <p:par>
                                <p:cTn id="66" presetID="35" presetClass="entr" presetSubtype="0" fill="hold" nodeType="clickEffect">
                                  <p:stCondLst>
                                    <p:cond delay="0"/>
                                  </p:stCondLst>
                                  <p:childTnLst>
                                    <p:set>
                                      <p:cBhvr>
                                        <p:cTn id="67" dur="1" fill="hold">
                                          <p:stCondLst>
                                            <p:cond delay="0"/>
                                          </p:stCondLst>
                                        </p:cTn>
                                        <p:tgtEl>
                                          <p:spTgt spid="11"/>
                                        </p:tgtEl>
                                        <p:attrNameLst>
                                          <p:attrName>style.visibility</p:attrName>
                                        </p:attrNameLst>
                                      </p:cBhvr>
                                      <p:to>
                                        <p:strVal val="visible"/>
                                      </p:to>
                                    </p:set>
                                    <p:animEffect transition="in" filter="fade">
                                      <p:cBhvr>
                                        <p:cTn id="68" dur="500"/>
                                        <p:tgtEl>
                                          <p:spTgt spid="11"/>
                                        </p:tgtEl>
                                      </p:cBhvr>
                                    </p:animEffect>
                                    <p:anim calcmode="lin" valueType="num">
                                      <p:cBhvr>
                                        <p:cTn id="69" dur="500" fill="hold"/>
                                        <p:tgtEl>
                                          <p:spTgt spid="11"/>
                                        </p:tgtEl>
                                        <p:attrNameLst>
                                          <p:attrName>style.rotation</p:attrName>
                                        </p:attrNameLst>
                                      </p:cBhvr>
                                      <p:tavLst>
                                        <p:tav tm="0">
                                          <p:val>
                                            <p:fltVal val="720"/>
                                          </p:val>
                                        </p:tav>
                                        <p:tav tm="100000">
                                          <p:val>
                                            <p:fltVal val="0"/>
                                          </p:val>
                                        </p:tav>
                                      </p:tavLst>
                                    </p:anim>
                                    <p:anim calcmode="lin" valueType="num">
                                      <p:cBhvr>
                                        <p:cTn id="70" dur="500" fill="hold"/>
                                        <p:tgtEl>
                                          <p:spTgt spid="11"/>
                                        </p:tgtEl>
                                        <p:attrNameLst>
                                          <p:attrName>ppt_h</p:attrName>
                                        </p:attrNameLst>
                                      </p:cBhvr>
                                      <p:tavLst>
                                        <p:tav tm="0">
                                          <p:val>
                                            <p:fltVal val="0"/>
                                          </p:val>
                                        </p:tav>
                                        <p:tav tm="100000">
                                          <p:val>
                                            <p:strVal val="#ppt_h"/>
                                          </p:val>
                                        </p:tav>
                                      </p:tavLst>
                                    </p:anim>
                                    <p:anim calcmode="lin" valueType="num">
                                      <p:cBhvr>
                                        <p:cTn id="71" dur="500" fill="hold"/>
                                        <p:tgtEl>
                                          <p:spTgt spid="11"/>
                                        </p:tgtEl>
                                        <p:attrNameLst>
                                          <p:attrName>ppt_w</p:attrName>
                                        </p:attrNameLst>
                                      </p:cBhvr>
                                      <p:tavLst>
                                        <p:tav tm="0">
                                          <p:val>
                                            <p:fltVal val="0"/>
                                          </p:val>
                                        </p:tav>
                                        <p:tav tm="100000">
                                          <p:val>
                                            <p:strVal val="#ppt_w"/>
                                          </p:val>
                                        </p:tav>
                                      </p:tavLst>
                                    </p:anim>
                                  </p:childTnLst>
                                </p:cTn>
                              </p:par>
                            </p:childTnLst>
                          </p:cTn>
                        </p:par>
                      </p:childTnLst>
                    </p:cTn>
                  </p:par>
                  <p:par>
                    <p:cTn id="72" fill="hold">
                      <p:stCondLst>
                        <p:cond delay="indefinite"/>
                      </p:stCondLst>
                      <p:childTnLst>
                        <p:par>
                          <p:cTn id="73" fill="hold">
                            <p:stCondLst>
                              <p:cond delay="0"/>
                            </p:stCondLst>
                            <p:childTnLst>
                              <p:par>
                                <p:cTn id="74" presetID="5" presetClass="entr" presetSubtype="10" fill="hold" grpId="0" nodeType="clickEffect">
                                  <p:stCondLst>
                                    <p:cond delay="0"/>
                                  </p:stCondLst>
                                  <p:childTnLst>
                                    <p:set>
                                      <p:cBhvr>
                                        <p:cTn id="75" dur="1" fill="hold">
                                          <p:stCondLst>
                                            <p:cond delay="0"/>
                                          </p:stCondLst>
                                        </p:cTn>
                                        <p:tgtEl>
                                          <p:spTgt spid="12"/>
                                        </p:tgtEl>
                                        <p:attrNameLst>
                                          <p:attrName>style.visibility</p:attrName>
                                        </p:attrNameLst>
                                      </p:cBhvr>
                                      <p:to>
                                        <p:strVal val="visible"/>
                                      </p:to>
                                    </p:set>
                                    <p:animEffect transition="in" filter="checkerboard(across)">
                                      <p:cBhvr>
                                        <p:cTn id="76" dur="500"/>
                                        <p:tgtEl>
                                          <p:spTgt spid="12"/>
                                        </p:tgtEl>
                                      </p:cBhvr>
                                    </p:animEffect>
                                  </p:childTnLst>
                                </p:cTn>
                              </p:par>
                            </p:childTnLst>
                          </p:cTn>
                        </p:par>
                      </p:childTnLst>
                    </p:cTn>
                  </p:par>
                  <p:par>
                    <p:cTn id="77" fill="hold">
                      <p:stCondLst>
                        <p:cond delay="indefinite"/>
                      </p:stCondLst>
                      <p:childTnLst>
                        <p:par>
                          <p:cTn id="78" fill="hold">
                            <p:stCondLst>
                              <p:cond delay="0"/>
                            </p:stCondLst>
                            <p:childTnLst>
                              <p:par>
                                <p:cTn id="79" presetID="5" presetClass="entr" presetSubtype="10" fill="hold" grpId="0" nodeType="clickEffect">
                                  <p:stCondLst>
                                    <p:cond delay="0"/>
                                  </p:stCondLst>
                                  <p:childTnLst>
                                    <p:set>
                                      <p:cBhvr>
                                        <p:cTn id="80" dur="1" fill="hold">
                                          <p:stCondLst>
                                            <p:cond delay="0"/>
                                          </p:stCondLst>
                                        </p:cTn>
                                        <p:tgtEl>
                                          <p:spTgt spid="13"/>
                                        </p:tgtEl>
                                        <p:attrNameLst>
                                          <p:attrName>style.visibility</p:attrName>
                                        </p:attrNameLst>
                                      </p:cBhvr>
                                      <p:to>
                                        <p:strVal val="visible"/>
                                      </p:to>
                                    </p:set>
                                    <p:animEffect transition="in" filter="checkerboard(across)">
                                      <p:cBhvr>
                                        <p:cTn id="81" dur="500"/>
                                        <p:tgtEl>
                                          <p:spTgt spid="13"/>
                                        </p:tgtEl>
                                      </p:cBhvr>
                                    </p:animEffect>
                                  </p:childTnLst>
                                </p:cTn>
                              </p:par>
                            </p:childTnLst>
                          </p:cTn>
                        </p:par>
                      </p:childTnLst>
                    </p:cTn>
                  </p:par>
                  <p:par>
                    <p:cTn id="82" fill="hold">
                      <p:stCondLst>
                        <p:cond delay="indefinite"/>
                      </p:stCondLst>
                      <p:childTnLst>
                        <p:par>
                          <p:cTn id="83" fill="hold">
                            <p:stCondLst>
                              <p:cond delay="0"/>
                            </p:stCondLst>
                            <p:childTnLst>
                              <p:par>
                                <p:cTn id="84" presetID="5" presetClass="entr" presetSubtype="10" fill="hold" grpId="0" nodeType="clickEffect">
                                  <p:stCondLst>
                                    <p:cond delay="0"/>
                                  </p:stCondLst>
                                  <p:childTnLst>
                                    <p:set>
                                      <p:cBhvr>
                                        <p:cTn id="85" dur="1" fill="hold">
                                          <p:stCondLst>
                                            <p:cond delay="0"/>
                                          </p:stCondLst>
                                        </p:cTn>
                                        <p:tgtEl>
                                          <p:spTgt spid="14"/>
                                        </p:tgtEl>
                                        <p:attrNameLst>
                                          <p:attrName>style.visibility</p:attrName>
                                        </p:attrNameLst>
                                      </p:cBhvr>
                                      <p:to>
                                        <p:strVal val="visible"/>
                                      </p:to>
                                    </p:set>
                                    <p:animEffect transition="in" filter="checkerboard(across)">
                                      <p:cBhvr>
                                        <p:cTn id="86" dur="500"/>
                                        <p:tgtEl>
                                          <p:spTgt spid="14"/>
                                        </p:tgtEl>
                                      </p:cBhvr>
                                    </p:animEffect>
                                  </p:childTnLst>
                                </p:cTn>
                              </p:par>
                            </p:childTnLst>
                          </p:cTn>
                        </p:par>
                      </p:childTnLst>
                    </p:cTn>
                  </p:par>
                  <p:par>
                    <p:cTn id="87" fill="hold">
                      <p:stCondLst>
                        <p:cond delay="indefinite"/>
                      </p:stCondLst>
                      <p:childTnLst>
                        <p:par>
                          <p:cTn id="88" fill="hold">
                            <p:stCondLst>
                              <p:cond delay="0"/>
                            </p:stCondLst>
                            <p:childTnLst>
                              <p:par>
                                <p:cTn id="89" presetID="5" presetClass="exit" presetSubtype="10" fill="hold" nodeType="clickEffect">
                                  <p:stCondLst>
                                    <p:cond delay="0"/>
                                  </p:stCondLst>
                                  <p:childTnLst>
                                    <p:animEffect transition="out" filter="checkerboard(across)">
                                      <p:cBhvr>
                                        <p:cTn id="90" dur="500"/>
                                        <p:tgtEl>
                                          <p:spTgt spid="11"/>
                                        </p:tgtEl>
                                      </p:cBhvr>
                                    </p:animEffect>
                                    <p:set>
                                      <p:cBhvr>
                                        <p:cTn id="91" dur="1" fill="hold">
                                          <p:stCondLst>
                                            <p:cond delay="499"/>
                                          </p:stCondLst>
                                        </p:cTn>
                                        <p:tgtEl>
                                          <p:spTgt spid="11"/>
                                        </p:tgtEl>
                                        <p:attrNameLst>
                                          <p:attrName>style.visibility</p:attrName>
                                        </p:attrNameLst>
                                      </p:cBhvr>
                                      <p:to>
                                        <p:strVal val="hidden"/>
                                      </p:to>
                                    </p:set>
                                  </p:childTnLst>
                                </p:cTn>
                              </p:par>
                              <p:par>
                                <p:cTn id="92" presetID="5" presetClass="exit" presetSubtype="10" fill="hold" grpId="1" nodeType="withEffect">
                                  <p:stCondLst>
                                    <p:cond delay="0"/>
                                  </p:stCondLst>
                                  <p:childTnLst>
                                    <p:animEffect transition="out" filter="checkerboard(across)">
                                      <p:cBhvr>
                                        <p:cTn id="93" dur="500"/>
                                        <p:tgtEl>
                                          <p:spTgt spid="12"/>
                                        </p:tgtEl>
                                      </p:cBhvr>
                                    </p:animEffect>
                                    <p:set>
                                      <p:cBhvr>
                                        <p:cTn id="94" dur="1" fill="hold">
                                          <p:stCondLst>
                                            <p:cond delay="499"/>
                                          </p:stCondLst>
                                        </p:cTn>
                                        <p:tgtEl>
                                          <p:spTgt spid="12"/>
                                        </p:tgtEl>
                                        <p:attrNameLst>
                                          <p:attrName>style.visibility</p:attrName>
                                        </p:attrNameLst>
                                      </p:cBhvr>
                                      <p:to>
                                        <p:strVal val="hidden"/>
                                      </p:to>
                                    </p:set>
                                  </p:childTnLst>
                                </p:cTn>
                              </p:par>
                              <p:par>
                                <p:cTn id="95" presetID="5" presetClass="exit" presetSubtype="10" fill="hold" grpId="1" nodeType="withEffect">
                                  <p:stCondLst>
                                    <p:cond delay="0"/>
                                  </p:stCondLst>
                                  <p:childTnLst>
                                    <p:animEffect transition="out" filter="checkerboard(across)">
                                      <p:cBhvr>
                                        <p:cTn id="96" dur="500"/>
                                        <p:tgtEl>
                                          <p:spTgt spid="13"/>
                                        </p:tgtEl>
                                      </p:cBhvr>
                                    </p:animEffect>
                                    <p:set>
                                      <p:cBhvr>
                                        <p:cTn id="97" dur="1" fill="hold">
                                          <p:stCondLst>
                                            <p:cond delay="499"/>
                                          </p:stCondLst>
                                        </p:cTn>
                                        <p:tgtEl>
                                          <p:spTgt spid="13"/>
                                        </p:tgtEl>
                                        <p:attrNameLst>
                                          <p:attrName>style.visibility</p:attrName>
                                        </p:attrNameLst>
                                      </p:cBhvr>
                                      <p:to>
                                        <p:strVal val="hidden"/>
                                      </p:to>
                                    </p:set>
                                  </p:childTnLst>
                                </p:cTn>
                              </p:par>
                              <p:par>
                                <p:cTn id="98" presetID="5" presetClass="exit" presetSubtype="10" fill="hold" grpId="1" nodeType="withEffect">
                                  <p:stCondLst>
                                    <p:cond delay="0"/>
                                  </p:stCondLst>
                                  <p:childTnLst>
                                    <p:animEffect transition="out" filter="checkerboard(across)">
                                      <p:cBhvr>
                                        <p:cTn id="99" dur="500"/>
                                        <p:tgtEl>
                                          <p:spTgt spid="14"/>
                                        </p:tgtEl>
                                      </p:cBhvr>
                                    </p:animEffect>
                                    <p:set>
                                      <p:cBhvr>
                                        <p:cTn id="100" dur="1" fill="hold">
                                          <p:stCondLst>
                                            <p:cond delay="499"/>
                                          </p:stCondLst>
                                        </p:cTn>
                                        <p:tgtEl>
                                          <p:spTgt spid="14"/>
                                        </p:tgtEl>
                                        <p:attrNameLst>
                                          <p:attrName>style.visibility</p:attrName>
                                        </p:attrNameLst>
                                      </p:cBhvr>
                                      <p:to>
                                        <p:strVal val="hidden"/>
                                      </p:to>
                                    </p:set>
                                  </p:childTnLst>
                                </p:cTn>
                              </p:par>
                              <p:par>
                                <p:cTn id="101" presetID="5" presetClass="entr" presetSubtype="10" fill="hold" nodeType="withEffect">
                                  <p:stCondLst>
                                    <p:cond delay="0"/>
                                  </p:stCondLst>
                                  <p:childTnLst>
                                    <p:set>
                                      <p:cBhvr>
                                        <p:cTn id="102" dur="1" fill="hold">
                                          <p:stCondLst>
                                            <p:cond delay="0"/>
                                          </p:stCondLst>
                                        </p:cTn>
                                        <p:tgtEl>
                                          <p:spTgt spid="19"/>
                                        </p:tgtEl>
                                        <p:attrNameLst>
                                          <p:attrName>style.visibility</p:attrName>
                                        </p:attrNameLst>
                                      </p:cBhvr>
                                      <p:to>
                                        <p:strVal val="visible"/>
                                      </p:to>
                                    </p:set>
                                    <p:animEffect transition="in" filter="checkerboard(across)">
                                      <p:cBhvr>
                                        <p:cTn id="103" dur="500"/>
                                        <p:tgtEl>
                                          <p:spTgt spid="19"/>
                                        </p:tgtEl>
                                      </p:cBhvr>
                                    </p:animEffect>
                                  </p:childTnLst>
                                </p:cTn>
                              </p:par>
                            </p:childTnLst>
                          </p:cTn>
                        </p:par>
                      </p:childTnLst>
                    </p:cTn>
                  </p:par>
                  <p:par>
                    <p:cTn id="104" fill="hold">
                      <p:stCondLst>
                        <p:cond delay="indefinite"/>
                      </p:stCondLst>
                      <p:childTnLst>
                        <p:par>
                          <p:cTn id="105" fill="hold">
                            <p:stCondLst>
                              <p:cond delay="0"/>
                            </p:stCondLst>
                            <p:childTnLst>
                              <p:par>
                                <p:cTn id="106" presetID="9" presetClass="emph" presetSubtype="0" nodeType="clickEffect">
                                  <p:stCondLst>
                                    <p:cond delay="0"/>
                                  </p:stCondLst>
                                  <p:childTnLst>
                                    <p:set>
                                      <p:cBhvr rctx="PPT">
                                        <p:cTn id="107" dur="indefinite"/>
                                        <p:tgtEl>
                                          <p:spTgt spid="19"/>
                                        </p:tgtEl>
                                        <p:attrNameLst>
                                          <p:attrName>style.opacity</p:attrName>
                                        </p:attrNameLst>
                                      </p:cBhvr>
                                      <p:to>
                                        <p:strVal val="0.5"/>
                                      </p:to>
                                    </p:set>
                                    <p:animEffect filter="image" prLst="opacity: 0.5">
                                      <p:cBhvr rctx="IE">
                                        <p:cTn id="108" dur="indefinite"/>
                                        <p:tgtEl>
                                          <p:spTgt spid="19"/>
                                        </p:tgtEl>
                                      </p:cBhvr>
                                    </p:animEffect>
                                  </p:childTnLst>
                                </p:cTn>
                              </p:par>
                              <p:par>
                                <p:cTn id="109" presetID="5" presetClass="entr" presetSubtype="10" fill="hold" nodeType="withEffect">
                                  <p:stCondLst>
                                    <p:cond delay="0"/>
                                  </p:stCondLst>
                                  <p:childTnLst>
                                    <p:set>
                                      <p:cBhvr>
                                        <p:cTn id="110" dur="1" fill="hold">
                                          <p:stCondLst>
                                            <p:cond delay="0"/>
                                          </p:stCondLst>
                                        </p:cTn>
                                        <p:tgtEl>
                                          <p:spTgt spid="20"/>
                                        </p:tgtEl>
                                        <p:attrNameLst>
                                          <p:attrName>style.visibility</p:attrName>
                                        </p:attrNameLst>
                                      </p:cBhvr>
                                      <p:to>
                                        <p:strVal val="visible"/>
                                      </p:to>
                                    </p:set>
                                    <p:animEffect transition="in" filter="checkerboard(across)">
                                      <p:cBhvr>
                                        <p:cTn id="111" dur="500"/>
                                        <p:tgtEl>
                                          <p:spTgt spid="20"/>
                                        </p:tgtEl>
                                      </p:cBhvr>
                                    </p:animEffect>
                                  </p:childTnLst>
                                </p:cTn>
                              </p:par>
                            </p:childTnLst>
                          </p:cTn>
                        </p:par>
                      </p:childTnLst>
                    </p:cTn>
                  </p:par>
                  <p:par>
                    <p:cTn id="112" fill="hold">
                      <p:stCondLst>
                        <p:cond delay="indefinite"/>
                      </p:stCondLst>
                      <p:childTnLst>
                        <p:par>
                          <p:cTn id="113" fill="hold">
                            <p:stCondLst>
                              <p:cond delay="0"/>
                            </p:stCondLst>
                            <p:childTnLst>
                              <p:par>
                                <p:cTn id="114" presetID="9" presetClass="emph" presetSubtype="0" nodeType="clickEffect">
                                  <p:stCondLst>
                                    <p:cond delay="0"/>
                                  </p:stCondLst>
                                  <p:childTnLst>
                                    <p:set>
                                      <p:cBhvr rctx="PPT">
                                        <p:cTn id="115" dur="indefinite"/>
                                        <p:tgtEl>
                                          <p:spTgt spid="20"/>
                                        </p:tgtEl>
                                        <p:attrNameLst>
                                          <p:attrName>style.opacity</p:attrName>
                                        </p:attrNameLst>
                                      </p:cBhvr>
                                      <p:to>
                                        <p:strVal val="0.5"/>
                                      </p:to>
                                    </p:set>
                                    <p:animEffect filter="image" prLst="opacity: 0.5">
                                      <p:cBhvr rctx="IE">
                                        <p:cTn id="116" dur="indefinite"/>
                                        <p:tgtEl>
                                          <p:spTgt spid="20"/>
                                        </p:tgtEl>
                                      </p:cBhvr>
                                    </p:animEffect>
                                  </p:childTnLst>
                                </p:cTn>
                              </p:par>
                              <p:par>
                                <p:cTn id="117" presetID="5" presetClass="entr" presetSubtype="10" fill="hold" nodeType="withEffect">
                                  <p:stCondLst>
                                    <p:cond delay="0"/>
                                  </p:stCondLst>
                                  <p:childTnLst>
                                    <p:set>
                                      <p:cBhvr>
                                        <p:cTn id="118" dur="1" fill="hold">
                                          <p:stCondLst>
                                            <p:cond delay="0"/>
                                          </p:stCondLst>
                                        </p:cTn>
                                        <p:tgtEl>
                                          <p:spTgt spid="21"/>
                                        </p:tgtEl>
                                        <p:attrNameLst>
                                          <p:attrName>style.visibility</p:attrName>
                                        </p:attrNameLst>
                                      </p:cBhvr>
                                      <p:to>
                                        <p:strVal val="visible"/>
                                      </p:to>
                                    </p:set>
                                    <p:animEffect transition="in" filter="checkerboard(across)">
                                      <p:cBhvr>
                                        <p:cTn id="119" dur="500"/>
                                        <p:tgtEl>
                                          <p:spTgt spid="21"/>
                                        </p:tgtEl>
                                      </p:cBhvr>
                                    </p:animEffect>
                                  </p:childTnLst>
                                </p:cTn>
                              </p:par>
                            </p:childTnLst>
                          </p:cTn>
                        </p:par>
                      </p:childTnLst>
                    </p:cTn>
                  </p:par>
                  <p:par>
                    <p:cTn id="120" fill="hold">
                      <p:stCondLst>
                        <p:cond delay="indefinite"/>
                      </p:stCondLst>
                      <p:childTnLst>
                        <p:par>
                          <p:cTn id="121" fill="hold">
                            <p:stCondLst>
                              <p:cond delay="0"/>
                            </p:stCondLst>
                            <p:childTnLst>
                              <p:par>
                                <p:cTn id="122" presetID="9" presetClass="emph" presetSubtype="0" nodeType="clickEffect">
                                  <p:stCondLst>
                                    <p:cond delay="0"/>
                                  </p:stCondLst>
                                  <p:childTnLst>
                                    <p:set>
                                      <p:cBhvr rctx="PPT">
                                        <p:cTn id="123" dur="indefinite"/>
                                        <p:tgtEl>
                                          <p:spTgt spid="21"/>
                                        </p:tgtEl>
                                        <p:attrNameLst>
                                          <p:attrName>style.opacity</p:attrName>
                                        </p:attrNameLst>
                                      </p:cBhvr>
                                      <p:to>
                                        <p:strVal val="0.5"/>
                                      </p:to>
                                    </p:set>
                                    <p:animEffect filter="image" prLst="opacity: 0.5">
                                      <p:cBhvr rctx="IE">
                                        <p:cTn id="124" dur="indefinite"/>
                                        <p:tgtEl>
                                          <p:spTgt spid="21"/>
                                        </p:tgtEl>
                                      </p:cBhvr>
                                    </p:animEffect>
                                  </p:childTnLst>
                                </p:cTn>
                              </p:par>
                              <p:par>
                                <p:cTn id="125" presetID="5" presetClass="entr" presetSubtype="10" fill="hold" nodeType="withEffect">
                                  <p:stCondLst>
                                    <p:cond delay="0"/>
                                  </p:stCondLst>
                                  <p:childTnLst>
                                    <p:set>
                                      <p:cBhvr>
                                        <p:cTn id="126" dur="1" fill="hold">
                                          <p:stCondLst>
                                            <p:cond delay="0"/>
                                          </p:stCondLst>
                                        </p:cTn>
                                        <p:tgtEl>
                                          <p:spTgt spid="1026"/>
                                        </p:tgtEl>
                                        <p:attrNameLst>
                                          <p:attrName>style.visibility</p:attrName>
                                        </p:attrNameLst>
                                      </p:cBhvr>
                                      <p:to>
                                        <p:strVal val="visible"/>
                                      </p:to>
                                    </p:set>
                                    <p:animEffect transition="in" filter="checkerboard(across)">
                                      <p:cBhvr>
                                        <p:cTn id="127" dur="500"/>
                                        <p:tgtEl>
                                          <p:spTgt spid="1026"/>
                                        </p:tgtEl>
                                      </p:cBhvr>
                                    </p:animEffect>
                                  </p:childTnLst>
                                </p:cTn>
                              </p:par>
                            </p:childTnLst>
                          </p:cTn>
                        </p:par>
                      </p:childTnLst>
                    </p:cTn>
                  </p:par>
                  <p:par>
                    <p:cTn id="128" fill="hold">
                      <p:stCondLst>
                        <p:cond delay="indefinite"/>
                      </p:stCondLst>
                      <p:childTnLst>
                        <p:par>
                          <p:cTn id="129" fill="hold">
                            <p:stCondLst>
                              <p:cond delay="0"/>
                            </p:stCondLst>
                            <p:childTnLst>
                              <p:par>
                                <p:cTn id="130" presetID="9" presetClass="emph" presetSubtype="0" nodeType="clickEffect">
                                  <p:stCondLst>
                                    <p:cond delay="0"/>
                                  </p:stCondLst>
                                  <p:childTnLst>
                                    <p:set>
                                      <p:cBhvr rctx="PPT">
                                        <p:cTn id="131" dur="indefinite"/>
                                        <p:tgtEl>
                                          <p:spTgt spid="1026"/>
                                        </p:tgtEl>
                                        <p:attrNameLst>
                                          <p:attrName>style.opacity</p:attrName>
                                        </p:attrNameLst>
                                      </p:cBhvr>
                                      <p:to>
                                        <p:strVal val="0.5"/>
                                      </p:to>
                                    </p:set>
                                    <p:animEffect filter="image" prLst="opacity: 0.5">
                                      <p:cBhvr rctx="IE">
                                        <p:cTn id="132" dur="indefinite"/>
                                        <p:tgtEl>
                                          <p:spTgt spid="1026"/>
                                        </p:tgtEl>
                                      </p:cBhvr>
                                    </p:animEffect>
                                  </p:childTnLst>
                                </p:cTn>
                              </p:par>
                              <p:par>
                                <p:cTn id="133" presetID="5" presetClass="entr" presetSubtype="10" fill="hold" nodeType="withEffect">
                                  <p:stCondLst>
                                    <p:cond delay="0"/>
                                  </p:stCondLst>
                                  <p:childTnLst>
                                    <p:set>
                                      <p:cBhvr>
                                        <p:cTn id="134" dur="1" fill="hold">
                                          <p:stCondLst>
                                            <p:cond delay="0"/>
                                          </p:stCondLst>
                                        </p:cTn>
                                        <p:tgtEl>
                                          <p:spTgt spid="22"/>
                                        </p:tgtEl>
                                        <p:attrNameLst>
                                          <p:attrName>style.visibility</p:attrName>
                                        </p:attrNameLst>
                                      </p:cBhvr>
                                      <p:to>
                                        <p:strVal val="visible"/>
                                      </p:to>
                                    </p:set>
                                    <p:animEffect transition="in" filter="checkerboard(across)">
                                      <p:cBhvr>
                                        <p:cTn id="135" dur="500"/>
                                        <p:tgtEl>
                                          <p:spTgt spid="22"/>
                                        </p:tgtEl>
                                      </p:cBhvr>
                                    </p:animEffect>
                                  </p:childTnLst>
                                </p:cTn>
                              </p:par>
                            </p:childTnLst>
                          </p:cTn>
                        </p:par>
                      </p:childTnLst>
                    </p:cTn>
                  </p:par>
                  <p:par>
                    <p:cTn id="136" fill="hold">
                      <p:stCondLst>
                        <p:cond delay="indefinite"/>
                      </p:stCondLst>
                      <p:childTnLst>
                        <p:par>
                          <p:cTn id="137" fill="hold">
                            <p:stCondLst>
                              <p:cond delay="0"/>
                            </p:stCondLst>
                            <p:childTnLst>
                              <p:par>
                                <p:cTn id="138" presetID="9" presetClass="emph" presetSubtype="0" nodeType="clickEffect">
                                  <p:stCondLst>
                                    <p:cond delay="0"/>
                                  </p:stCondLst>
                                  <p:childTnLst>
                                    <p:set>
                                      <p:cBhvr rctx="PPT">
                                        <p:cTn id="139" dur="indefinite"/>
                                        <p:tgtEl>
                                          <p:spTgt spid="22"/>
                                        </p:tgtEl>
                                        <p:attrNameLst>
                                          <p:attrName>style.opacity</p:attrName>
                                        </p:attrNameLst>
                                      </p:cBhvr>
                                      <p:to>
                                        <p:strVal val="0.5"/>
                                      </p:to>
                                    </p:set>
                                    <p:animEffect filter="image" prLst="opacity: 0.5">
                                      <p:cBhvr rctx="IE">
                                        <p:cTn id="140" dur="indefinite"/>
                                        <p:tgtEl>
                                          <p:spTgt spid="22"/>
                                        </p:tgtEl>
                                      </p:cBhvr>
                                    </p:animEffect>
                                  </p:childTnLst>
                                </p:cTn>
                              </p:par>
                              <p:par>
                                <p:cTn id="141" presetID="5" presetClass="entr" presetSubtype="10" fill="hold" nodeType="withEffect">
                                  <p:stCondLst>
                                    <p:cond delay="0"/>
                                  </p:stCondLst>
                                  <p:childTnLst>
                                    <p:set>
                                      <p:cBhvr>
                                        <p:cTn id="142" dur="1" fill="hold">
                                          <p:stCondLst>
                                            <p:cond delay="0"/>
                                          </p:stCondLst>
                                        </p:cTn>
                                        <p:tgtEl>
                                          <p:spTgt spid="23"/>
                                        </p:tgtEl>
                                        <p:attrNameLst>
                                          <p:attrName>style.visibility</p:attrName>
                                        </p:attrNameLst>
                                      </p:cBhvr>
                                      <p:to>
                                        <p:strVal val="visible"/>
                                      </p:to>
                                    </p:set>
                                    <p:animEffect transition="in" filter="checkerboard(across)">
                                      <p:cBhvr>
                                        <p:cTn id="143"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P spid="8" grpId="0"/>
      <p:bldP spid="8" grpId="1"/>
      <p:bldP spid="9" grpId="0"/>
      <p:bldP spid="9" grpId="1"/>
      <p:bldP spid="10" grpId="0"/>
      <p:bldP spid="10" grpId="1"/>
      <p:bldP spid="12" grpId="0"/>
      <p:bldP spid="12" grpId="1"/>
      <p:bldP spid="13" grpId="0"/>
      <p:bldP spid="13" grpId="1"/>
      <p:bldP spid="14" grpId="0"/>
      <p:bldP spid="14" grpId="1"/>
      <p:bldP spid="16" grpId="0"/>
      <p:bldP spid="16" grpId="1"/>
      <p:bldP spid="1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0" y="609600"/>
            <a:ext cx="9029908" cy="5507251"/>
          </a:xfrm>
          <a:prstGeom prst="rect">
            <a:avLst/>
          </a:prstGeom>
        </p:spPr>
      </p:pic>
      <p:pic>
        <p:nvPicPr>
          <p:cNvPr id="8" name="Picture 7"/>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32023" y="609600"/>
            <a:ext cx="8991600" cy="5507251"/>
          </a:xfrm>
          <a:prstGeom prst="rect">
            <a:avLst/>
          </a:prstGeom>
        </p:spPr>
      </p:pic>
      <p:pic>
        <p:nvPicPr>
          <p:cNvPr id="6" name="Content Placeholder 5"/>
          <p:cNvPicPr>
            <a:picLocks noGrp="1" noChangeAspect="1"/>
          </p:cNvPicPr>
          <p:nvPr>
            <p:ph idx="1"/>
          </p:nvPr>
        </p:nvPicPr>
        <p:blipFill>
          <a:blip r:embed="rId4" cstate="print">
            <a:extLst>
              <a:ext uri="{28A0092B-C50C-407E-A947-70E740481C1C}">
                <a14:useLocalDpi xmlns:a14="http://schemas.microsoft.com/office/drawing/2010/main" xmlns="" val="0"/>
              </a:ext>
            </a:extLst>
          </a:blip>
          <a:stretch>
            <a:fillRect/>
          </a:stretch>
        </p:blipFill>
        <p:spPr>
          <a:xfrm>
            <a:off x="419308" y="1143000"/>
            <a:ext cx="7752707" cy="4708525"/>
          </a:xfrm>
        </p:spPr>
      </p:pic>
      <p:pic>
        <p:nvPicPr>
          <p:cNvPr id="10" name="Picture 9"/>
          <p:cNvPicPr>
            <a:picLocks noChangeAspect="1"/>
          </p:cNvPicPr>
          <p:nvPr/>
        </p:nvPicPr>
        <p:blipFill>
          <a:blip r:embed="rId5" cstate="print">
            <a:extLst>
              <a:ext uri="{28A0092B-C50C-407E-A947-70E740481C1C}">
                <a14:useLocalDpi xmlns:a14="http://schemas.microsoft.com/office/drawing/2010/main" xmlns="" val="0"/>
              </a:ext>
            </a:extLst>
          </a:blip>
          <a:stretch>
            <a:fillRect/>
          </a:stretch>
        </p:blipFill>
        <p:spPr>
          <a:xfrm>
            <a:off x="38308" y="685800"/>
            <a:ext cx="8936870" cy="5440904"/>
          </a:xfrm>
          <a:prstGeom prst="rect">
            <a:avLst/>
          </a:prstGeom>
        </p:spPr>
      </p:pic>
      <p:pic>
        <p:nvPicPr>
          <p:cNvPr id="7" name="Picture 6"/>
          <p:cNvPicPr>
            <a:picLocks noChangeAspect="1"/>
          </p:cNvPicPr>
          <p:nvPr/>
        </p:nvPicPr>
        <p:blipFill>
          <a:blip r:embed="rId6" cstate="print">
            <a:extLst>
              <a:ext uri="{28A0092B-C50C-407E-A947-70E740481C1C}">
                <a14:useLocalDpi xmlns:a14="http://schemas.microsoft.com/office/drawing/2010/main" xmlns="" val="0"/>
              </a:ext>
            </a:extLst>
          </a:blip>
          <a:stretch>
            <a:fillRect/>
          </a:stretch>
        </p:blipFill>
        <p:spPr>
          <a:xfrm>
            <a:off x="38308" y="609600"/>
            <a:ext cx="8958886" cy="5454308"/>
          </a:xfrm>
          <a:prstGeom prst="rect">
            <a:avLst/>
          </a:prstGeom>
        </p:spPr>
      </p:pic>
      <p:sp>
        <p:nvSpPr>
          <p:cNvPr id="13" name="Footer Placeholder 3"/>
          <p:cNvSpPr>
            <a:spLocks noGrp="1"/>
          </p:cNvSpPr>
          <p:nvPr>
            <p:ph type="ftr" sz="quarter" idx="11"/>
          </p:nvPr>
        </p:nvSpPr>
        <p:spPr>
          <a:xfrm>
            <a:off x="381000" y="6416675"/>
            <a:ext cx="7772400" cy="365125"/>
          </a:xfrm>
        </p:spPr>
        <p:txBody>
          <a:bodyPr/>
          <a:lstStyle/>
          <a:p>
            <a:r>
              <a:rPr lang="en-US" sz="2000" dirty="0" smtClean="0">
                <a:solidFill>
                  <a:schemeClr val="tx1"/>
                </a:solidFill>
                <a:effectLst>
                  <a:outerShdw blurRad="38100" dist="38100" dir="2700000" algn="tl">
                    <a:srgbClr val="000000">
                      <a:alpha val="43137"/>
                    </a:srgbClr>
                  </a:outerShdw>
                </a:effectLst>
              </a:rPr>
              <a:t>Team Annex               Low-Fidelity Prototype </a:t>
            </a:r>
          </a:p>
          <a:p>
            <a:r>
              <a:rPr lang="en-US" sz="2000" dirty="0" smtClean="0">
                <a:solidFill>
                  <a:schemeClr val="tx1"/>
                </a:solidFill>
                <a:effectLst>
                  <a:outerShdw blurRad="38100" dist="38100" dir="2700000" algn="tl">
                    <a:srgbClr val="000000">
                      <a:alpha val="43137"/>
                    </a:srgbClr>
                  </a:outerShdw>
                </a:effectLst>
              </a:rPr>
              <a:t>Team Member: Richard </a:t>
            </a:r>
            <a:r>
              <a:rPr lang="en-US" sz="2000" dirty="0" err="1" smtClean="0">
                <a:solidFill>
                  <a:schemeClr val="tx1"/>
                </a:solidFill>
                <a:effectLst>
                  <a:outerShdw blurRad="38100" dist="38100" dir="2700000" algn="tl">
                    <a:srgbClr val="000000">
                      <a:alpha val="43137"/>
                    </a:srgbClr>
                  </a:outerShdw>
                </a:effectLst>
              </a:rPr>
              <a:t>Blotevogel</a:t>
            </a:r>
            <a:endParaRPr lang="en-US" sz="2000" dirty="0">
              <a:solidFill>
                <a:schemeClr val="tx1"/>
              </a:solidFill>
              <a:effectLst>
                <a:outerShdw blurRad="38100" dist="38100" dir="2700000" algn="tl">
                  <a:srgbClr val="000000">
                    <a:alpha val="43137"/>
                  </a:srgbClr>
                </a:outerShdw>
              </a:effectLst>
            </a:endParaRPr>
          </a:p>
        </p:txBody>
      </p:sp>
      <p:sp>
        <p:nvSpPr>
          <p:cNvPr id="14" name="Slide Number Placeholder 4"/>
          <p:cNvSpPr>
            <a:spLocks noGrp="1"/>
          </p:cNvSpPr>
          <p:nvPr>
            <p:ph type="sldNum" sz="quarter" idx="12"/>
          </p:nvPr>
        </p:nvSpPr>
        <p:spPr>
          <a:xfrm>
            <a:off x="7924800" y="6416675"/>
            <a:ext cx="762000" cy="365125"/>
          </a:xfrm>
        </p:spPr>
        <p:txBody>
          <a:bodyPr/>
          <a:lstStyle/>
          <a:p>
            <a:fld id="{6AE24FF2-A473-4DB8-89E5-C8B042026214}" type="slidenum">
              <a:rPr lang="en-US" sz="2000" smtClean="0">
                <a:solidFill>
                  <a:schemeClr val="tx1"/>
                </a:solidFill>
                <a:effectLst>
                  <a:outerShdw blurRad="38100" dist="38100" dir="2700000" algn="tl">
                    <a:srgbClr val="000000">
                      <a:alpha val="43137"/>
                    </a:srgbClr>
                  </a:outerShdw>
                </a:effectLst>
              </a:rPr>
              <a:pPr/>
              <a:t>12</a:t>
            </a:fld>
            <a:endParaRPr lang="en-US" sz="2000" dirty="0">
              <a:solidFill>
                <a:schemeClr val="tx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xmlns="" val="200495336"/>
      </p:ext>
    </p:extLst>
  </p:cSld>
  <p:clrMapOvr>
    <a:masterClrMapping/>
  </p:clrMapOvr>
  <p:transition>
    <p:whee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circle(in)">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500" fill="hold"/>
                                        <p:tgtEl>
                                          <p:spTgt spid="8"/>
                                        </p:tgtEl>
                                        <p:attrNameLst>
                                          <p:attrName>ppt_x</p:attrName>
                                        </p:attrNameLst>
                                      </p:cBhvr>
                                      <p:tavLst>
                                        <p:tav tm="0">
                                          <p:val>
                                            <p:strVal val="#ppt_x"/>
                                          </p:val>
                                        </p:tav>
                                        <p:tav tm="100000">
                                          <p:val>
                                            <p:strVal val="#ppt_x"/>
                                          </p:val>
                                        </p:tav>
                                      </p:tavLst>
                                    </p:anim>
                                    <p:anim calcmode="lin" valueType="num">
                                      <p:cBhvr additive="base">
                                        <p:cTn id="13"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anim calcmode="lin" valueType="num">
                                      <p:cBhvr>
                                        <p:cTn id="19" dur="500" fill="hold"/>
                                        <p:tgtEl>
                                          <p:spTgt spid="6"/>
                                        </p:tgtEl>
                                        <p:attrNameLst>
                                          <p:attrName>ppt_x</p:attrName>
                                        </p:attrNameLst>
                                      </p:cBhvr>
                                      <p:tavLst>
                                        <p:tav tm="0">
                                          <p:val>
                                            <p:strVal val="#ppt_x"/>
                                          </p:val>
                                        </p:tav>
                                        <p:tav tm="100000">
                                          <p:val>
                                            <p:strVal val="#ppt_x"/>
                                          </p:val>
                                        </p:tav>
                                      </p:tavLst>
                                    </p:anim>
                                    <p:anim calcmode="lin" valueType="num">
                                      <p:cBhvr>
                                        <p:cTn id="20" dur="5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xit" presetSubtype="0" fill="hold" nodeType="clickEffect">
                                  <p:stCondLst>
                                    <p:cond delay="0"/>
                                  </p:stCondLst>
                                  <p:childTnLst>
                                    <p:animEffect transition="out" filter="fade">
                                      <p:cBhvr>
                                        <p:cTn id="24" dur="500"/>
                                        <p:tgtEl>
                                          <p:spTgt spid="6"/>
                                        </p:tgtEl>
                                      </p:cBhvr>
                                    </p:animEffect>
                                    <p:anim calcmode="lin" valueType="num">
                                      <p:cBhvr>
                                        <p:cTn id="25" dur="500"/>
                                        <p:tgtEl>
                                          <p:spTgt spid="6"/>
                                        </p:tgtEl>
                                        <p:attrNameLst>
                                          <p:attrName>ppt_x</p:attrName>
                                        </p:attrNameLst>
                                      </p:cBhvr>
                                      <p:tavLst>
                                        <p:tav tm="0">
                                          <p:val>
                                            <p:strVal val="ppt_x"/>
                                          </p:val>
                                        </p:tav>
                                        <p:tav tm="100000">
                                          <p:val>
                                            <p:strVal val="ppt_x"/>
                                          </p:val>
                                        </p:tav>
                                      </p:tavLst>
                                    </p:anim>
                                    <p:anim calcmode="lin" valueType="num">
                                      <p:cBhvr>
                                        <p:cTn id="26" dur="500"/>
                                        <p:tgtEl>
                                          <p:spTgt spid="6"/>
                                        </p:tgtEl>
                                        <p:attrNameLst>
                                          <p:attrName>ppt_y</p:attrName>
                                        </p:attrNameLst>
                                      </p:cBhvr>
                                      <p:tavLst>
                                        <p:tav tm="0">
                                          <p:val>
                                            <p:strVal val="ppt_y"/>
                                          </p:val>
                                        </p:tav>
                                        <p:tav tm="100000">
                                          <p:val>
                                            <p:strVal val="ppt_y+.1"/>
                                          </p:val>
                                        </p:tav>
                                      </p:tavLst>
                                    </p:anim>
                                    <p:set>
                                      <p:cBhvr>
                                        <p:cTn id="27" dur="1" fill="hold">
                                          <p:stCondLst>
                                            <p:cond delay="499"/>
                                          </p:stCondLst>
                                        </p:cTn>
                                        <p:tgtEl>
                                          <p:spTgt spid="6"/>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10"/>
                                        </p:tgtEl>
                                        <p:attrNameLst>
                                          <p:attrName>style.visibility</p:attrName>
                                        </p:attrNameLst>
                                      </p:cBhvr>
                                      <p:to>
                                        <p:strVal val="visible"/>
                                      </p:to>
                                    </p:set>
                                    <p:anim calcmode="lin" valueType="num">
                                      <p:cBhvr additive="base">
                                        <p:cTn id="32" dur="500" fill="hold"/>
                                        <p:tgtEl>
                                          <p:spTgt spid="10"/>
                                        </p:tgtEl>
                                        <p:attrNameLst>
                                          <p:attrName>ppt_x</p:attrName>
                                        </p:attrNameLst>
                                      </p:cBhvr>
                                      <p:tavLst>
                                        <p:tav tm="0">
                                          <p:val>
                                            <p:strVal val="#ppt_x"/>
                                          </p:val>
                                        </p:tav>
                                        <p:tav tm="100000">
                                          <p:val>
                                            <p:strVal val="#ppt_x"/>
                                          </p:val>
                                        </p:tav>
                                      </p:tavLst>
                                    </p:anim>
                                    <p:anim calcmode="lin" valueType="num">
                                      <p:cBhvr additive="base">
                                        <p:cTn id="33"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nodeType="clickEffect">
                                  <p:stCondLst>
                                    <p:cond delay="0"/>
                                  </p:stCondLst>
                                  <p:childTnLst>
                                    <p:set>
                                      <p:cBhvr>
                                        <p:cTn id="37" dur="1" fill="hold">
                                          <p:stCondLst>
                                            <p:cond delay="0"/>
                                          </p:stCondLst>
                                        </p:cTn>
                                        <p:tgtEl>
                                          <p:spTgt spid="7"/>
                                        </p:tgtEl>
                                        <p:attrNameLst>
                                          <p:attrName>style.visibility</p:attrName>
                                        </p:attrNameLst>
                                      </p:cBhvr>
                                      <p:to>
                                        <p:strVal val="visible"/>
                                      </p:to>
                                    </p:set>
                                    <p:animEffect transition="in" filter="fade">
                                      <p:cBhvr>
                                        <p:cTn id="38" dur="500"/>
                                        <p:tgtEl>
                                          <p:spTgt spid="7"/>
                                        </p:tgtEl>
                                      </p:cBhvr>
                                    </p:animEffect>
                                    <p:anim calcmode="lin" valueType="num">
                                      <p:cBhvr>
                                        <p:cTn id="39" dur="500" fill="hold"/>
                                        <p:tgtEl>
                                          <p:spTgt spid="7"/>
                                        </p:tgtEl>
                                        <p:attrNameLst>
                                          <p:attrName>ppt_x</p:attrName>
                                        </p:attrNameLst>
                                      </p:cBhvr>
                                      <p:tavLst>
                                        <p:tav tm="0">
                                          <p:val>
                                            <p:strVal val="#ppt_x"/>
                                          </p:val>
                                        </p:tav>
                                        <p:tav tm="100000">
                                          <p:val>
                                            <p:strVal val="#ppt_x"/>
                                          </p:val>
                                        </p:tav>
                                      </p:tavLst>
                                    </p:anim>
                                    <p:anim calcmode="lin" valueType="num">
                                      <p:cBhvr>
                                        <p:cTn id="40"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a:xfrm>
            <a:off x="381000" y="6416675"/>
            <a:ext cx="7772400" cy="365125"/>
          </a:xfrm>
        </p:spPr>
        <p:txBody>
          <a:bodyPr/>
          <a:lstStyle/>
          <a:p>
            <a:r>
              <a:rPr lang="en-US" sz="2000" dirty="0" smtClean="0">
                <a:solidFill>
                  <a:schemeClr val="tx1"/>
                </a:solidFill>
                <a:effectLst>
                  <a:outerShdw blurRad="38100" dist="38100" dir="2700000" algn="tl">
                    <a:srgbClr val="000000">
                      <a:alpha val="43137"/>
                    </a:srgbClr>
                  </a:outerShdw>
                </a:effectLst>
              </a:rPr>
              <a:t>Team Annex               Low-Fidelity Prototype </a:t>
            </a:r>
          </a:p>
          <a:p>
            <a:r>
              <a:rPr lang="en-US" sz="2000" dirty="0" smtClean="0">
                <a:solidFill>
                  <a:schemeClr val="tx1"/>
                </a:solidFill>
                <a:effectLst>
                  <a:outerShdw blurRad="38100" dist="38100" dir="2700000" algn="tl">
                    <a:srgbClr val="000000">
                      <a:alpha val="43137"/>
                    </a:srgbClr>
                  </a:outerShdw>
                </a:effectLst>
              </a:rPr>
              <a:t>Team Member: Richard </a:t>
            </a:r>
            <a:r>
              <a:rPr lang="en-US" sz="2000" dirty="0" err="1" smtClean="0">
                <a:solidFill>
                  <a:schemeClr val="tx1"/>
                </a:solidFill>
                <a:effectLst>
                  <a:outerShdw blurRad="38100" dist="38100" dir="2700000" algn="tl">
                    <a:srgbClr val="000000">
                      <a:alpha val="43137"/>
                    </a:srgbClr>
                  </a:outerShdw>
                </a:effectLst>
              </a:rPr>
              <a:t>Blotevogel</a:t>
            </a:r>
            <a:endParaRPr lang="en-US" sz="2000" dirty="0">
              <a:solidFill>
                <a:schemeClr val="tx1"/>
              </a:solidFill>
              <a:effectLst>
                <a:outerShdw blurRad="38100" dist="38100" dir="2700000" algn="tl">
                  <a:srgbClr val="000000">
                    <a:alpha val="43137"/>
                  </a:srgbClr>
                </a:outerShdw>
              </a:effectLst>
            </a:endParaRPr>
          </a:p>
        </p:txBody>
      </p:sp>
      <p:sp>
        <p:nvSpPr>
          <p:cNvPr id="5" name="Slide Number Placeholder 4"/>
          <p:cNvSpPr>
            <a:spLocks noGrp="1"/>
          </p:cNvSpPr>
          <p:nvPr>
            <p:ph type="sldNum" sz="quarter" idx="12"/>
          </p:nvPr>
        </p:nvSpPr>
        <p:spPr/>
        <p:txBody>
          <a:bodyPr/>
          <a:lstStyle/>
          <a:p>
            <a:fld id="{6AE24FF2-A473-4DB8-89E5-C8B042026214}" type="slidenum">
              <a:rPr lang="en-US" sz="2000" smtClean="0">
                <a:solidFill>
                  <a:schemeClr val="tx1"/>
                </a:solidFill>
                <a:effectLst>
                  <a:outerShdw blurRad="38100" dist="38100" dir="2700000" algn="tl">
                    <a:srgbClr val="000000">
                      <a:alpha val="43137"/>
                    </a:srgbClr>
                  </a:outerShdw>
                </a:effectLst>
              </a:rPr>
              <a:pPr/>
              <a:t>13</a:t>
            </a:fld>
            <a:endParaRPr lang="en-US" sz="2000" dirty="0">
              <a:solidFill>
                <a:schemeClr val="tx1"/>
              </a:solidFill>
              <a:effectLst>
                <a:outerShdw blurRad="38100" dist="38100" dir="2700000" algn="tl">
                  <a:srgbClr val="000000">
                    <a:alpha val="43137"/>
                  </a:srgbClr>
                </a:outerShdw>
              </a:effectLst>
            </a:endParaRPr>
          </a:p>
        </p:txBody>
      </p:sp>
      <p:sp>
        <p:nvSpPr>
          <p:cNvPr id="2" name="Content Placeholder 1"/>
          <p:cNvSpPr>
            <a:spLocks noGrp="1"/>
          </p:cNvSpPr>
          <p:nvPr>
            <p:ph idx="1"/>
          </p:nvPr>
        </p:nvSpPr>
        <p:spPr>
          <a:xfrm>
            <a:off x="457200" y="381000"/>
            <a:ext cx="8229600" cy="5775960"/>
          </a:xfrm>
        </p:spPr>
        <p:txBody>
          <a:bodyPr/>
          <a:lstStyle/>
          <a:p>
            <a:r>
              <a:rPr lang="en-US" dirty="0" smtClean="0"/>
              <a:t>Ultimately, wanted to know if layout was confusing.</a:t>
            </a:r>
          </a:p>
          <a:p>
            <a:r>
              <a:rPr lang="en-US" dirty="0" smtClean="0"/>
              <a:t>How the user will instinctively select an instructor</a:t>
            </a:r>
          </a:p>
          <a:p>
            <a:r>
              <a:rPr lang="en-US" dirty="0" smtClean="0"/>
              <a:t>How the user will instinctively select a room</a:t>
            </a:r>
          </a:p>
          <a:p>
            <a:r>
              <a:rPr lang="en-US" dirty="0" smtClean="0"/>
              <a:t>If there should be more than one way to view the rooms</a:t>
            </a:r>
          </a:p>
          <a:p>
            <a:r>
              <a:rPr lang="en-US" dirty="0" smtClean="0"/>
              <a:t>If the information displayed in the room and faculty windows was easy to read</a:t>
            </a:r>
          </a:p>
          <a:p>
            <a:r>
              <a:rPr lang="en-US" dirty="0" smtClean="0"/>
              <a:t>Make sure the interface did not seem cluttered in any way</a:t>
            </a:r>
          </a:p>
        </p:txBody>
      </p:sp>
    </p:spTree>
  </p:cSld>
  <p:clrMapOvr>
    <a:masterClrMapping/>
  </p:clrMapOvr>
  <p:transition>
    <p:wheel/>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a:xfrm>
            <a:off x="381000" y="6416675"/>
            <a:ext cx="7772400" cy="365125"/>
          </a:xfrm>
        </p:spPr>
        <p:txBody>
          <a:bodyPr/>
          <a:lstStyle/>
          <a:p>
            <a:r>
              <a:rPr lang="en-US" sz="2000" dirty="0" smtClean="0">
                <a:solidFill>
                  <a:schemeClr val="tx1"/>
                </a:solidFill>
                <a:effectLst>
                  <a:outerShdw blurRad="38100" dist="38100" dir="2700000" algn="tl">
                    <a:srgbClr val="000000">
                      <a:alpha val="43137"/>
                    </a:srgbClr>
                  </a:outerShdw>
                </a:effectLst>
              </a:rPr>
              <a:t>Team Annex               Low-Fidelity Interviews</a:t>
            </a:r>
          </a:p>
          <a:p>
            <a:r>
              <a:rPr lang="en-US" sz="2000" dirty="0" smtClean="0">
                <a:solidFill>
                  <a:schemeClr val="tx1"/>
                </a:solidFill>
                <a:effectLst>
                  <a:outerShdw blurRad="38100" dist="38100" dir="2700000" algn="tl">
                    <a:srgbClr val="000000">
                      <a:alpha val="43137"/>
                    </a:srgbClr>
                  </a:outerShdw>
                </a:effectLst>
              </a:rPr>
              <a:t>Team Member: Richard </a:t>
            </a:r>
            <a:r>
              <a:rPr lang="en-US" sz="2000" dirty="0" err="1" smtClean="0">
                <a:solidFill>
                  <a:schemeClr val="tx1"/>
                </a:solidFill>
                <a:effectLst>
                  <a:outerShdw blurRad="38100" dist="38100" dir="2700000" algn="tl">
                    <a:srgbClr val="000000">
                      <a:alpha val="43137"/>
                    </a:srgbClr>
                  </a:outerShdw>
                </a:effectLst>
              </a:rPr>
              <a:t>Blotevogel</a:t>
            </a:r>
            <a:endParaRPr lang="en-US" sz="2000" dirty="0">
              <a:solidFill>
                <a:schemeClr val="tx1"/>
              </a:solidFill>
              <a:effectLst>
                <a:outerShdw blurRad="38100" dist="38100" dir="2700000" algn="tl">
                  <a:srgbClr val="000000">
                    <a:alpha val="43137"/>
                  </a:srgbClr>
                </a:outerShdw>
              </a:effectLst>
            </a:endParaRPr>
          </a:p>
        </p:txBody>
      </p:sp>
      <p:sp>
        <p:nvSpPr>
          <p:cNvPr id="5" name="Slide Number Placeholder 4"/>
          <p:cNvSpPr>
            <a:spLocks noGrp="1"/>
          </p:cNvSpPr>
          <p:nvPr>
            <p:ph type="sldNum" sz="quarter" idx="12"/>
          </p:nvPr>
        </p:nvSpPr>
        <p:spPr/>
        <p:txBody>
          <a:bodyPr/>
          <a:lstStyle/>
          <a:p>
            <a:fld id="{6AE24FF2-A473-4DB8-89E5-C8B042026214}" type="slidenum">
              <a:rPr lang="en-US" sz="2000" smtClean="0">
                <a:solidFill>
                  <a:schemeClr val="tx1"/>
                </a:solidFill>
                <a:effectLst>
                  <a:outerShdw blurRad="38100" dist="38100" dir="2700000" algn="tl">
                    <a:srgbClr val="000000">
                      <a:alpha val="43137"/>
                    </a:srgbClr>
                  </a:outerShdw>
                </a:effectLst>
              </a:rPr>
              <a:pPr/>
              <a:t>14</a:t>
            </a:fld>
            <a:endParaRPr lang="en-US" sz="2000" dirty="0">
              <a:solidFill>
                <a:schemeClr val="tx1"/>
              </a:solidFill>
              <a:effectLst>
                <a:outerShdw blurRad="38100" dist="38100" dir="2700000" algn="tl">
                  <a:srgbClr val="000000">
                    <a:alpha val="43137"/>
                  </a:srgbClr>
                </a:outerShdw>
              </a:effectLst>
            </a:endParaRPr>
          </a:p>
        </p:txBody>
      </p:sp>
      <p:sp>
        <p:nvSpPr>
          <p:cNvPr id="15" name="TextBox 14"/>
          <p:cNvSpPr txBox="1"/>
          <p:nvPr/>
        </p:nvSpPr>
        <p:spPr>
          <a:xfrm>
            <a:off x="251690" y="302359"/>
            <a:ext cx="8001000" cy="6555641"/>
          </a:xfrm>
          <a:prstGeom prst="rect">
            <a:avLst/>
          </a:prstGeom>
          <a:noFill/>
        </p:spPr>
        <p:txBody>
          <a:bodyPr wrap="square" rtlCol="0">
            <a:spAutoFit/>
          </a:bodyPr>
          <a:lstStyle/>
          <a:p>
            <a:pPr>
              <a:buFont typeface="Arial" pitchFamily="34" charset="0"/>
              <a:buChar char="•"/>
            </a:pPr>
            <a:r>
              <a:rPr lang="en-US" sz="2800" dirty="0" smtClean="0">
                <a:effectLst>
                  <a:outerShdw blurRad="38100" dist="38100" dir="2700000" algn="tl">
                    <a:srgbClr val="000000">
                      <a:alpha val="43137"/>
                    </a:srgbClr>
                  </a:outerShdw>
                </a:effectLst>
              </a:rPr>
              <a:t>Found that interface was easy to use</a:t>
            </a:r>
          </a:p>
          <a:p>
            <a:pPr>
              <a:buFont typeface="Arial" pitchFamily="34" charset="0"/>
              <a:buChar char="•"/>
            </a:pPr>
            <a:r>
              <a:rPr lang="en-US" sz="2800" dirty="0" smtClean="0">
                <a:effectLst>
                  <a:outerShdw blurRad="38100" dist="38100" dir="2700000" algn="tl">
                    <a:srgbClr val="000000">
                      <a:alpha val="43137"/>
                    </a:srgbClr>
                  </a:outerShdw>
                </a:effectLst>
              </a:rPr>
              <a:t>Was not cluttered, visually</a:t>
            </a:r>
          </a:p>
          <a:p>
            <a:pPr>
              <a:buFont typeface="Arial" pitchFamily="34" charset="0"/>
              <a:buChar char="•"/>
            </a:pPr>
            <a:r>
              <a:rPr lang="en-US" sz="2800" dirty="0" smtClean="0">
                <a:effectLst>
                  <a:outerShdw blurRad="38100" dist="38100" dir="2700000" algn="tl">
                    <a:srgbClr val="000000">
                      <a:alpha val="43137"/>
                    </a:srgbClr>
                  </a:outerShdw>
                </a:effectLst>
              </a:rPr>
              <a:t>Tapped picture to open faculty information</a:t>
            </a:r>
          </a:p>
          <a:p>
            <a:pPr>
              <a:buFont typeface="Arial" pitchFamily="34" charset="0"/>
              <a:buChar char="•"/>
            </a:pPr>
            <a:r>
              <a:rPr lang="en-US" sz="2800" dirty="0" smtClean="0">
                <a:effectLst>
                  <a:outerShdw blurRad="38100" dist="38100" dir="2700000" algn="tl">
                    <a:srgbClr val="000000">
                      <a:alpha val="43137"/>
                    </a:srgbClr>
                  </a:outerShdw>
                </a:effectLst>
              </a:rPr>
              <a:t>Clicked on the map to open room information</a:t>
            </a:r>
          </a:p>
          <a:p>
            <a:pPr>
              <a:buFont typeface="Arial" pitchFamily="34" charset="0"/>
              <a:buChar char="•"/>
            </a:pPr>
            <a:r>
              <a:rPr lang="en-US" sz="2800" dirty="0" smtClean="0">
                <a:effectLst>
                  <a:outerShdw blurRad="38100" dist="38100" dir="2700000" algn="tl">
                    <a:srgbClr val="000000">
                      <a:alpha val="43137"/>
                    </a:srgbClr>
                  </a:outerShdw>
                </a:effectLst>
              </a:rPr>
              <a:t>Users liked the simplicity of the layout</a:t>
            </a:r>
          </a:p>
          <a:p>
            <a:pPr>
              <a:buFont typeface="Arial" pitchFamily="34" charset="0"/>
              <a:buChar char="•"/>
            </a:pPr>
            <a:r>
              <a:rPr lang="en-US" sz="2800" dirty="0" smtClean="0">
                <a:effectLst>
                  <a:outerShdw blurRad="38100" dist="38100" dir="2700000" algn="tl">
                    <a:srgbClr val="000000">
                      <a:alpha val="43137"/>
                    </a:srgbClr>
                  </a:outerShdw>
                </a:effectLst>
              </a:rPr>
              <a:t>The banner was too large, taking up valuable real estate</a:t>
            </a:r>
          </a:p>
          <a:p>
            <a:pPr>
              <a:buFont typeface="Arial" pitchFamily="34" charset="0"/>
              <a:buChar char="•"/>
            </a:pPr>
            <a:r>
              <a:rPr lang="en-US" sz="2800" dirty="0" smtClean="0">
                <a:effectLst>
                  <a:outerShdw blurRad="38100" dist="38100" dir="2700000" algn="tl">
                    <a:srgbClr val="000000">
                      <a:alpha val="43137"/>
                    </a:srgbClr>
                  </a:outerShdw>
                </a:effectLst>
              </a:rPr>
              <a:t>List staff names for the offices</a:t>
            </a:r>
          </a:p>
          <a:p>
            <a:pPr>
              <a:buFont typeface="Arial" pitchFamily="34" charset="0"/>
              <a:buChar char="•"/>
            </a:pPr>
            <a:r>
              <a:rPr lang="en-US" sz="2800" dirty="0" smtClean="0">
                <a:effectLst>
                  <a:outerShdw blurRad="38100" dist="38100" dir="2700000" algn="tl">
                    <a:srgbClr val="000000">
                      <a:alpha val="43137"/>
                    </a:srgbClr>
                  </a:outerShdw>
                </a:effectLst>
              </a:rPr>
              <a:t>Give multiple ways to view the rooms</a:t>
            </a:r>
          </a:p>
          <a:p>
            <a:pPr>
              <a:buFont typeface="Arial" pitchFamily="34" charset="0"/>
              <a:buChar char="•"/>
            </a:pPr>
            <a:r>
              <a:rPr lang="en-US" sz="2800" dirty="0" smtClean="0">
                <a:effectLst>
                  <a:outerShdw blurRad="38100" dist="38100" dir="2700000" algn="tl">
                    <a:srgbClr val="000000">
                      <a:alpha val="43137"/>
                    </a:srgbClr>
                  </a:outerShdw>
                </a:effectLst>
              </a:rPr>
              <a:t>Users “clicked” the back button instead of using the faster floor layout button</a:t>
            </a:r>
          </a:p>
          <a:p>
            <a:pPr>
              <a:buFont typeface="Arial" pitchFamily="34" charset="0"/>
              <a:buChar char="•"/>
            </a:pPr>
            <a:r>
              <a:rPr lang="en-US" sz="2800" dirty="0" smtClean="0">
                <a:effectLst>
                  <a:outerShdw blurRad="38100" dist="38100" dir="2700000" algn="tl">
                    <a:srgbClr val="000000">
                      <a:alpha val="43137"/>
                    </a:srgbClr>
                  </a:outerShdw>
                </a:effectLst>
              </a:rPr>
              <a:t>Have directions be easier to find</a:t>
            </a:r>
          </a:p>
          <a:p>
            <a:pPr>
              <a:buFont typeface="Arial" pitchFamily="34" charset="0"/>
              <a:buChar char="•"/>
            </a:pPr>
            <a:r>
              <a:rPr lang="en-US" sz="2800" dirty="0" smtClean="0">
                <a:effectLst>
                  <a:outerShdw blurRad="38100" dist="38100" dir="2700000" algn="tl">
                    <a:srgbClr val="000000">
                      <a:alpha val="43137"/>
                    </a:srgbClr>
                  </a:outerShdw>
                </a:effectLst>
              </a:rPr>
              <a:t>Some wording was confusing</a:t>
            </a:r>
          </a:p>
          <a:p>
            <a:pPr>
              <a:buFont typeface="Arial" pitchFamily="34" charset="0"/>
              <a:buChar char="•"/>
            </a:pPr>
            <a:endParaRPr lang="en-US" sz="2800" dirty="0" smtClean="0">
              <a:effectLst>
                <a:outerShdw blurRad="38100" dist="38100" dir="2700000" algn="tl">
                  <a:srgbClr val="000000">
                    <a:alpha val="43137"/>
                  </a:srgbClr>
                </a:outerShdw>
              </a:effectLst>
            </a:endParaRPr>
          </a:p>
          <a:p>
            <a:pPr>
              <a:buFont typeface="Arial" pitchFamily="34" charset="0"/>
              <a:buChar char="•"/>
            </a:pPr>
            <a:endParaRPr lang="en-US" sz="2800" dirty="0">
              <a:effectLst>
                <a:outerShdw blurRad="38100" dist="38100" dir="2700000" algn="tl">
                  <a:srgbClr val="000000">
                    <a:alpha val="43137"/>
                  </a:srgbClr>
                </a:outerShdw>
              </a:effectLst>
            </a:endParaRPr>
          </a:p>
        </p:txBody>
      </p:sp>
    </p:spTree>
  </p:cSld>
  <p:clrMapOvr>
    <a:masterClrMapping/>
  </p:clrMapOvr>
  <p:transition>
    <p:whee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checkerboard(across)">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Capture.PNG"/>
          <p:cNvPicPr>
            <a:picLocks noGrp="1"/>
          </p:cNvPicPr>
          <p:nvPr>
            <p:ph idx="1"/>
          </p:nvPr>
        </p:nvPicPr>
        <p:blipFill>
          <a:blip r:embed="rId2" cstate="print"/>
          <a:stretch>
            <a:fillRect/>
          </a:stretch>
        </p:blipFill>
        <p:spPr>
          <a:xfrm>
            <a:off x="990600" y="304800"/>
            <a:ext cx="7162800" cy="5791200"/>
          </a:xfrm>
          <a:scene3d>
            <a:camera prst="perspectiveHeroicExtremeLeftFacing" fov="4800000">
              <a:rot lat="0" lon="0" rev="21594000"/>
            </a:camera>
            <a:lightRig rig="threePt" dir="t"/>
          </a:scene3d>
        </p:spPr>
      </p:pic>
      <p:sp>
        <p:nvSpPr>
          <p:cNvPr id="9" name="Footer Placeholder 3"/>
          <p:cNvSpPr>
            <a:spLocks noGrp="1"/>
          </p:cNvSpPr>
          <p:nvPr>
            <p:ph type="ftr" sz="quarter" idx="11"/>
          </p:nvPr>
        </p:nvSpPr>
        <p:spPr>
          <a:xfrm>
            <a:off x="381000" y="6416675"/>
            <a:ext cx="7772400" cy="365125"/>
          </a:xfrm>
        </p:spPr>
        <p:txBody>
          <a:bodyPr/>
          <a:lstStyle/>
          <a:p>
            <a:r>
              <a:rPr lang="en-US" sz="2000" dirty="0" smtClean="0">
                <a:solidFill>
                  <a:schemeClr val="tx1"/>
                </a:solidFill>
                <a:effectLst>
                  <a:outerShdw blurRad="38100" dist="38100" dir="2700000" algn="tl">
                    <a:srgbClr val="000000">
                      <a:alpha val="43137"/>
                    </a:srgbClr>
                  </a:outerShdw>
                </a:effectLst>
              </a:rPr>
              <a:t>Team Annex               Low-Fidelity Interviews</a:t>
            </a:r>
          </a:p>
          <a:p>
            <a:r>
              <a:rPr lang="en-US" sz="2000" dirty="0" smtClean="0">
                <a:solidFill>
                  <a:schemeClr val="tx1"/>
                </a:solidFill>
                <a:effectLst>
                  <a:outerShdw blurRad="38100" dist="38100" dir="2700000" algn="tl">
                    <a:srgbClr val="000000">
                      <a:alpha val="43137"/>
                    </a:srgbClr>
                  </a:outerShdw>
                </a:effectLst>
              </a:rPr>
              <a:t>Team Member: Richard </a:t>
            </a:r>
            <a:r>
              <a:rPr lang="en-US" sz="2000" dirty="0" err="1" smtClean="0">
                <a:solidFill>
                  <a:schemeClr val="tx1"/>
                </a:solidFill>
                <a:effectLst>
                  <a:outerShdw blurRad="38100" dist="38100" dir="2700000" algn="tl">
                    <a:srgbClr val="000000">
                      <a:alpha val="43137"/>
                    </a:srgbClr>
                  </a:outerShdw>
                </a:effectLst>
              </a:rPr>
              <a:t>Blotevogel</a:t>
            </a:r>
            <a:endParaRPr lang="en-US" sz="2000" dirty="0">
              <a:solidFill>
                <a:schemeClr val="tx1"/>
              </a:solidFill>
              <a:effectLst>
                <a:outerShdw blurRad="38100" dist="38100" dir="2700000" algn="tl">
                  <a:srgbClr val="000000">
                    <a:alpha val="43137"/>
                  </a:srgbClr>
                </a:outerShdw>
              </a:effectLst>
            </a:endParaRPr>
          </a:p>
        </p:txBody>
      </p:sp>
      <p:sp>
        <p:nvSpPr>
          <p:cNvPr id="10" name="Slide Number Placeholder 4"/>
          <p:cNvSpPr>
            <a:spLocks noGrp="1"/>
          </p:cNvSpPr>
          <p:nvPr>
            <p:ph type="sldNum" sz="quarter" idx="12"/>
          </p:nvPr>
        </p:nvSpPr>
        <p:spPr>
          <a:xfrm>
            <a:off x="7924800" y="6416675"/>
            <a:ext cx="762000" cy="365125"/>
          </a:xfrm>
        </p:spPr>
        <p:txBody>
          <a:bodyPr/>
          <a:lstStyle/>
          <a:p>
            <a:fld id="{6AE24FF2-A473-4DB8-89E5-C8B042026214}" type="slidenum">
              <a:rPr lang="en-US" sz="2000" smtClean="0">
                <a:solidFill>
                  <a:schemeClr val="tx1"/>
                </a:solidFill>
                <a:effectLst>
                  <a:outerShdw blurRad="38100" dist="38100" dir="2700000" algn="tl">
                    <a:srgbClr val="000000">
                      <a:alpha val="43137"/>
                    </a:srgbClr>
                  </a:outerShdw>
                </a:effectLst>
              </a:rPr>
              <a:pPr/>
              <a:t>15</a:t>
            </a:fld>
            <a:endParaRPr lang="en-US" sz="2000" dirty="0">
              <a:solidFill>
                <a:schemeClr val="tx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xmlns="" val="2374390577"/>
      </p:ext>
    </p:extLst>
  </p:cSld>
  <p:clrMapOvr>
    <a:masterClrMapping/>
  </p:clrMapOvr>
  <p:transition>
    <p:whee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anim calcmode="lin" valueType="num">
                                      <p:cBhvr>
                                        <p:cTn id="8" dur="500" fill="hold"/>
                                        <p:tgtEl>
                                          <p:spTgt spid="6"/>
                                        </p:tgtEl>
                                        <p:attrNameLst>
                                          <p:attrName>style.rotation</p:attrName>
                                        </p:attrNameLst>
                                      </p:cBhvr>
                                      <p:tavLst>
                                        <p:tav tm="0">
                                          <p:val>
                                            <p:fltVal val="720"/>
                                          </p:val>
                                        </p:tav>
                                        <p:tav tm="100000">
                                          <p:val>
                                            <p:fltVal val="0"/>
                                          </p:val>
                                        </p:tav>
                                      </p:tavLst>
                                    </p:anim>
                                    <p:anim calcmode="lin" valueType="num">
                                      <p:cBhvr>
                                        <p:cTn id="9" dur="500" fill="hold"/>
                                        <p:tgtEl>
                                          <p:spTgt spid="6"/>
                                        </p:tgtEl>
                                        <p:attrNameLst>
                                          <p:attrName>ppt_h</p:attrName>
                                        </p:attrNameLst>
                                      </p:cBhvr>
                                      <p:tavLst>
                                        <p:tav tm="0">
                                          <p:val>
                                            <p:fltVal val="0"/>
                                          </p:val>
                                        </p:tav>
                                        <p:tav tm="100000">
                                          <p:val>
                                            <p:strVal val="#ppt_h"/>
                                          </p:val>
                                        </p:tav>
                                      </p:tavLst>
                                    </p:anim>
                                    <p:anim calcmode="lin" valueType="num">
                                      <p:cBhvr>
                                        <p:cTn id="10" dur="500" fill="hold"/>
                                        <p:tgtEl>
                                          <p:spTgt spid="6"/>
                                        </p:tgtEl>
                                        <p:attrNameLst>
                                          <p:attrName>ppt_w</p:attrName>
                                        </p:attrNameLst>
                                      </p:cBhvr>
                                      <p:tavLst>
                                        <p:tav tm="0">
                                          <p:val>
                                            <p:fltVal val="0"/>
                                          </p:val>
                                        </p:tav>
                                        <p:tav tm="100000">
                                          <p:val>
                                            <p:strVal val="#ppt_w"/>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a:xfrm>
            <a:off x="381000" y="6416675"/>
            <a:ext cx="7772400" cy="365125"/>
          </a:xfrm>
        </p:spPr>
        <p:txBody>
          <a:bodyPr/>
          <a:lstStyle/>
          <a:p>
            <a:r>
              <a:rPr lang="en-US" sz="2000" dirty="0" smtClean="0">
                <a:solidFill>
                  <a:schemeClr val="tx1"/>
                </a:solidFill>
                <a:effectLst>
                  <a:outerShdw blurRad="38100" dist="38100" dir="2700000" algn="tl">
                    <a:srgbClr val="000000">
                      <a:alpha val="43137"/>
                    </a:srgbClr>
                  </a:outerShdw>
                </a:effectLst>
              </a:rPr>
              <a:t>Team Annex               High-Fidelity Prototype</a:t>
            </a:r>
          </a:p>
          <a:p>
            <a:r>
              <a:rPr lang="en-US" sz="2000" dirty="0" smtClean="0">
                <a:solidFill>
                  <a:schemeClr val="tx1"/>
                </a:solidFill>
                <a:effectLst>
                  <a:outerShdw blurRad="38100" dist="38100" dir="2700000" algn="tl">
                    <a:srgbClr val="000000">
                      <a:alpha val="43137"/>
                    </a:srgbClr>
                  </a:outerShdw>
                </a:effectLst>
              </a:rPr>
              <a:t>Team Member: Joshua Koehn</a:t>
            </a:r>
            <a:endParaRPr lang="en-US" sz="2000" dirty="0">
              <a:solidFill>
                <a:schemeClr val="tx1"/>
              </a:solidFill>
              <a:effectLst>
                <a:outerShdw blurRad="38100" dist="38100" dir="2700000" algn="tl">
                  <a:srgbClr val="000000">
                    <a:alpha val="43137"/>
                  </a:srgbClr>
                </a:outerShdw>
              </a:effectLst>
            </a:endParaRPr>
          </a:p>
        </p:txBody>
      </p:sp>
      <p:sp>
        <p:nvSpPr>
          <p:cNvPr id="5" name="Slide Number Placeholder 4"/>
          <p:cNvSpPr>
            <a:spLocks noGrp="1"/>
          </p:cNvSpPr>
          <p:nvPr>
            <p:ph type="sldNum" sz="quarter" idx="12"/>
          </p:nvPr>
        </p:nvSpPr>
        <p:spPr/>
        <p:txBody>
          <a:bodyPr/>
          <a:lstStyle/>
          <a:p>
            <a:fld id="{6AE24FF2-A473-4DB8-89E5-C8B042026214}" type="slidenum">
              <a:rPr lang="en-US" sz="2000" smtClean="0">
                <a:solidFill>
                  <a:schemeClr val="tx1"/>
                </a:solidFill>
                <a:effectLst>
                  <a:outerShdw blurRad="38100" dist="38100" dir="2700000" algn="tl">
                    <a:srgbClr val="000000">
                      <a:alpha val="43137"/>
                    </a:srgbClr>
                  </a:outerShdw>
                </a:effectLst>
              </a:rPr>
              <a:pPr/>
              <a:t>16</a:t>
            </a:fld>
            <a:endParaRPr lang="en-US" sz="2000" dirty="0">
              <a:solidFill>
                <a:schemeClr val="tx1"/>
              </a:solidFill>
              <a:effectLst>
                <a:outerShdw blurRad="38100" dist="38100" dir="2700000" algn="tl">
                  <a:srgbClr val="000000">
                    <a:alpha val="43137"/>
                  </a:srgbClr>
                </a:outerShdw>
              </a:effectLst>
            </a:endParaRPr>
          </a:p>
        </p:txBody>
      </p:sp>
      <p:sp>
        <p:nvSpPr>
          <p:cNvPr id="15" name="TextBox 14"/>
          <p:cNvSpPr txBox="1"/>
          <p:nvPr/>
        </p:nvSpPr>
        <p:spPr>
          <a:xfrm>
            <a:off x="228600" y="1066800"/>
            <a:ext cx="2819400" cy="954107"/>
          </a:xfrm>
          <a:prstGeom prst="rect">
            <a:avLst/>
          </a:prstGeom>
          <a:noFill/>
        </p:spPr>
        <p:txBody>
          <a:bodyPr wrap="square" rtlCol="0">
            <a:spAutoFit/>
          </a:bodyPr>
          <a:lstStyle/>
          <a:p>
            <a:pPr>
              <a:buFont typeface="Arial" pitchFamily="34" charset="0"/>
              <a:buChar char="•"/>
            </a:pPr>
            <a:r>
              <a:rPr lang="en-US" sz="2800" dirty="0" smtClean="0">
                <a:effectLst>
                  <a:outerShdw blurRad="38100" dist="38100" dir="2700000" algn="tl">
                    <a:srgbClr val="000000">
                      <a:alpha val="43137"/>
                    </a:srgbClr>
                  </a:outerShdw>
                </a:effectLst>
              </a:rPr>
              <a:t>  Changed wording</a:t>
            </a:r>
            <a:endParaRPr lang="en-US" sz="2800" dirty="0">
              <a:effectLst>
                <a:outerShdw blurRad="38100" dist="38100" dir="2700000" algn="tl">
                  <a:srgbClr val="000000">
                    <a:alpha val="43137"/>
                  </a:srgbClr>
                </a:outerShdw>
              </a:effectLst>
            </a:endParaRPr>
          </a:p>
        </p:txBody>
      </p:sp>
      <p:sp>
        <p:nvSpPr>
          <p:cNvPr id="16" name="TextBox 15"/>
          <p:cNvSpPr txBox="1"/>
          <p:nvPr/>
        </p:nvSpPr>
        <p:spPr>
          <a:xfrm>
            <a:off x="228600" y="3048000"/>
            <a:ext cx="2819400" cy="523220"/>
          </a:xfrm>
          <a:prstGeom prst="rect">
            <a:avLst/>
          </a:prstGeom>
          <a:noFill/>
        </p:spPr>
        <p:txBody>
          <a:bodyPr wrap="square" rtlCol="0">
            <a:spAutoFit/>
          </a:bodyPr>
          <a:lstStyle/>
          <a:p>
            <a:pPr>
              <a:buFont typeface="Arial" pitchFamily="34" charset="0"/>
              <a:buChar char="•"/>
            </a:pPr>
            <a:r>
              <a:rPr lang="en-US" sz="2800" dirty="0" smtClean="0">
                <a:effectLst>
                  <a:outerShdw blurRad="38100" dist="38100" dir="2700000" algn="tl">
                    <a:srgbClr val="000000">
                      <a:alpha val="43137"/>
                    </a:srgbClr>
                  </a:outerShdw>
                </a:effectLst>
              </a:rPr>
              <a:t>  More buttons</a:t>
            </a:r>
            <a:endParaRPr lang="en-US" sz="2800" dirty="0">
              <a:effectLst>
                <a:outerShdw blurRad="38100" dist="38100" dir="2700000" algn="tl">
                  <a:srgbClr val="000000">
                    <a:alpha val="43137"/>
                  </a:srgbClr>
                </a:outerShdw>
              </a:effectLst>
            </a:endParaRPr>
          </a:p>
        </p:txBody>
      </p:sp>
      <p:sp>
        <p:nvSpPr>
          <p:cNvPr id="17" name="TextBox 16"/>
          <p:cNvSpPr txBox="1"/>
          <p:nvPr/>
        </p:nvSpPr>
        <p:spPr>
          <a:xfrm>
            <a:off x="228600" y="3886200"/>
            <a:ext cx="2438400" cy="523220"/>
          </a:xfrm>
          <a:prstGeom prst="rect">
            <a:avLst/>
          </a:prstGeom>
          <a:noFill/>
        </p:spPr>
        <p:txBody>
          <a:bodyPr wrap="square" rtlCol="0">
            <a:spAutoFit/>
          </a:bodyPr>
          <a:lstStyle/>
          <a:p>
            <a:pPr>
              <a:buFont typeface="Arial" pitchFamily="34" charset="0"/>
              <a:buChar char="•"/>
            </a:pPr>
            <a:r>
              <a:rPr lang="en-US" sz="2800" dirty="0" smtClean="0">
                <a:effectLst>
                  <a:outerShdw blurRad="38100" dist="38100" dir="2700000" algn="tl">
                    <a:srgbClr val="000000">
                      <a:alpha val="43137"/>
                    </a:srgbClr>
                  </a:outerShdw>
                </a:effectLst>
              </a:rPr>
              <a:t>  New Form</a:t>
            </a:r>
            <a:endParaRPr lang="en-US" sz="2800" dirty="0">
              <a:effectLst>
                <a:outerShdw blurRad="38100" dist="38100" dir="2700000" algn="tl">
                  <a:srgbClr val="000000">
                    <a:alpha val="43137"/>
                  </a:srgbClr>
                </a:outerShdw>
              </a:effectLst>
            </a:endParaRPr>
          </a:p>
        </p:txBody>
      </p:sp>
      <p:sp>
        <p:nvSpPr>
          <p:cNvPr id="18" name="TextBox 17"/>
          <p:cNvSpPr txBox="1"/>
          <p:nvPr/>
        </p:nvSpPr>
        <p:spPr>
          <a:xfrm>
            <a:off x="228600" y="4648200"/>
            <a:ext cx="3505200" cy="954107"/>
          </a:xfrm>
          <a:prstGeom prst="rect">
            <a:avLst/>
          </a:prstGeom>
          <a:noFill/>
        </p:spPr>
        <p:txBody>
          <a:bodyPr wrap="square" numCol="1" rtlCol="0" anchor="b">
            <a:spAutoFit/>
          </a:bodyPr>
          <a:lstStyle/>
          <a:p>
            <a:pPr>
              <a:buFont typeface="Arial" pitchFamily="34" charset="0"/>
              <a:buChar char="•"/>
            </a:pPr>
            <a:r>
              <a:rPr lang="en-US" sz="2800" dirty="0" smtClean="0">
                <a:effectLst>
                  <a:outerShdw blurRad="38100" dist="38100" dir="2700000" algn="tl">
                    <a:srgbClr val="000000">
                      <a:alpha val="43137"/>
                    </a:srgbClr>
                  </a:outerShdw>
                </a:effectLst>
              </a:rPr>
              <a:t>  Interview questions…..</a:t>
            </a:r>
            <a:endParaRPr lang="en-US" sz="2800" dirty="0">
              <a:effectLst>
                <a:outerShdw blurRad="38100" dist="38100" dir="2700000" algn="tl">
                  <a:srgbClr val="000000">
                    <a:alpha val="43137"/>
                  </a:srgbClr>
                </a:outerShdw>
              </a:effectLst>
            </a:endParaRPr>
          </a:p>
        </p:txBody>
      </p:sp>
      <p:pic>
        <p:nvPicPr>
          <p:cNvPr id="1026" name="Floor Plan"/>
          <p:cNvPicPr>
            <a:picLocks noChangeArrowheads="1"/>
          </p:cNvPicPr>
          <p:nvPr/>
        </p:nvPicPr>
        <p:blipFill>
          <a:blip r:embed="rId2" cstate="print"/>
          <a:srcRect/>
          <a:stretch>
            <a:fillRect/>
          </a:stretch>
        </p:blipFill>
        <p:spPr bwMode="auto">
          <a:xfrm>
            <a:off x="2057400" y="685800"/>
            <a:ext cx="6181344" cy="4800600"/>
          </a:xfrm>
          <a:prstGeom prst="rect">
            <a:avLst/>
          </a:prstGeom>
          <a:noFill/>
          <a:ln w="9525">
            <a:noFill/>
            <a:miter lim="800000"/>
            <a:headEnd/>
            <a:tailEnd/>
          </a:ln>
          <a:scene3d>
            <a:camera prst="perspectiveHeroicExtremeLeftFacing"/>
            <a:lightRig rig="threePt" dir="t"/>
          </a:scene3d>
        </p:spPr>
      </p:pic>
      <p:pic>
        <p:nvPicPr>
          <p:cNvPr id="1027" name="View All Rooms"/>
          <p:cNvPicPr>
            <a:picLocks noChangeArrowheads="1"/>
          </p:cNvPicPr>
          <p:nvPr/>
        </p:nvPicPr>
        <p:blipFill>
          <a:blip r:embed="rId3" cstate="print"/>
          <a:srcRect/>
          <a:stretch>
            <a:fillRect/>
          </a:stretch>
        </p:blipFill>
        <p:spPr bwMode="auto">
          <a:xfrm>
            <a:off x="2133600" y="685800"/>
            <a:ext cx="6181344" cy="4800600"/>
          </a:xfrm>
          <a:prstGeom prst="rect">
            <a:avLst/>
          </a:prstGeom>
          <a:noFill/>
          <a:ln w="9525">
            <a:noFill/>
            <a:miter lim="800000"/>
            <a:headEnd/>
            <a:tailEnd/>
          </a:ln>
          <a:scene3d>
            <a:camera prst="perspectiveHeroicExtremeLeftFacing"/>
            <a:lightRig rig="threePt" dir="t"/>
          </a:scene3d>
        </p:spPr>
      </p:pic>
      <p:sp>
        <p:nvSpPr>
          <p:cNvPr id="12" name="TextBox 11"/>
          <p:cNvSpPr txBox="1"/>
          <p:nvPr/>
        </p:nvSpPr>
        <p:spPr>
          <a:xfrm>
            <a:off x="228600" y="2286000"/>
            <a:ext cx="3048000" cy="523220"/>
          </a:xfrm>
          <a:prstGeom prst="rect">
            <a:avLst/>
          </a:prstGeom>
          <a:noFill/>
        </p:spPr>
        <p:txBody>
          <a:bodyPr wrap="square" rtlCol="0">
            <a:spAutoFit/>
          </a:bodyPr>
          <a:lstStyle/>
          <a:p>
            <a:pPr>
              <a:buFont typeface="Arial" pitchFamily="34" charset="0"/>
              <a:buChar char="•"/>
            </a:pPr>
            <a:r>
              <a:rPr lang="en-US" sz="2800" dirty="0" smtClean="0">
                <a:effectLst>
                  <a:outerShdw blurRad="38100" dist="38100" dir="2700000" algn="tl">
                    <a:srgbClr val="000000">
                      <a:alpha val="43137"/>
                    </a:srgbClr>
                  </a:outerShdw>
                </a:effectLst>
              </a:rPr>
              <a:t>  Image mapping</a:t>
            </a:r>
            <a:endParaRPr lang="en-US" sz="2800" dirty="0">
              <a:effectLst>
                <a:outerShdw blurRad="38100" dist="38100" dir="2700000" algn="tl">
                  <a:srgbClr val="000000">
                    <a:alpha val="43137"/>
                  </a:srgbClr>
                </a:outerShdw>
              </a:effectLst>
            </a:endParaRPr>
          </a:p>
        </p:txBody>
      </p:sp>
    </p:spTree>
  </p:cSld>
  <p:clrMapOvr>
    <a:masterClrMapping/>
  </p:clrMapOvr>
  <p:transition>
    <p:whee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anim calcmode="lin" valueType="num">
                                      <p:cBhvr>
                                        <p:cTn id="8" dur="500" fill="hold"/>
                                        <p:tgtEl>
                                          <p:spTgt spid="1026"/>
                                        </p:tgtEl>
                                        <p:attrNameLst>
                                          <p:attrName>style.rotation</p:attrName>
                                        </p:attrNameLst>
                                      </p:cBhvr>
                                      <p:tavLst>
                                        <p:tav tm="0">
                                          <p:val>
                                            <p:fltVal val="720"/>
                                          </p:val>
                                        </p:tav>
                                        <p:tav tm="100000">
                                          <p:val>
                                            <p:fltVal val="0"/>
                                          </p:val>
                                        </p:tav>
                                      </p:tavLst>
                                    </p:anim>
                                    <p:anim calcmode="lin" valueType="num">
                                      <p:cBhvr>
                                        <p:cTn id="9" dur="500" fill="hold"/>
                                        <p:tgtEl>
                                          <p:spTgt spid="1026"/>
                                        </p:tgtEl>
                                        <p:attrNameLst>
                                          <p:attrName>ppt_h</p:attrName>
                                        </p:attrNameLst>
                                      </p:cBhvr>
                                      <p:tavLst>
                                        <p:tav tm="0">
                                          <p:val>
                                            <p:fltVal val="0"/>
                                          </p:val>
                                        </p:tav>
                                        <p:tav tm="100000">
                                          <p:val>
                                            <p:strVal val="#ppt_h"/>
                                          </p:val>
                                        </p:tav>
                                      </p:tavLst>
                                    </p:anim>
                                    <p:anim calcmode="lin" valueType="num">
                                      <p:cBhvr>
                                        <p:cTn id="10" dur="500" fill="hold"/>
                                        <p:tgtEl>
                                          <p:spTgt spid="1026"/>
                                        </p:tgtEl>
                                        <p:attrNameLst>
                                          <p:attrName>ppt_w</p:attrName>
                                        </p:attrNameLst>
                                      </p:cBhvr>
                                      <p:tavLst>
                                        <p:tav tm="0">
                                          <p:val>
                                            <p:fltVal val="0"/>
                                          </p:val>
                                        </p:tav>
                                        <p:tav tm="100000">
                                          <p:val>
                                            <p:strVal val="#ppt_w"/>
                                          </p:val>
                                        </p:tav>
                                      </p:tavLst>
                                    </p:anim>
                                  </p:childTnLst>
                                </p:cTn>
                              </p:par>
                            </p:childTnLst>
                          </p:cTn>
                        </p:par>
                      </p:childTnLst>
                    </p:cTn>
                  </p:par>
                  <p:par>
                    <p:cTn id="11" fill="hold">
                      <p:stCondLst>
                        <p:cond delay="indefinite"/>
                      </p:stCondLst>
                      <p:childTnLst>
                        <p:par>
                          <p:cTn id="12" fill="hold">
                            <p:stCondLst>
                              <p:cond delay="0"/>
                            </p:stCondLst>
                            <p:childTnLst>
                              <p:par>
                                <p:cTn id="13" presetID="5" presetClass="entr" presetSubtype="1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checkerboard(across)">
                                      <p:cBhvr>
                                        <p:cTn id="15" dur="500"/>
                                        <p:tgtEl>
                                          <p:spTgt spid="15"/>
                                        </p:tgtEl>
                                      </p:cBhvr>
                                    </p:animEffect>
                                  </p:childTnLst>
                                </p:cTn>
                              </p:par>
                            </p:childTnLst>
                          </p:cTn>
                        </p:par>
                      </p:childTnLst>
                    </p:cTn>
                  </p:par>
                  <p:par>
                    <p:cTn id="16" fill="hold">
                      <p:stCondLst>
                        <p:cond delay="indefinite"/>
                      </p:stCondLst>
                      <p:childTnLst>
                        <p:par>
                          <p:cTn id="17" fill="hold">
                            <p:stCondLst>
                              <p:cond delay="0"/>
                            </p:stCondLst>
                            <p:childTnLst>
                              <p:par>
                                <p:cTn id="18" presetID="5" presetClass="entr" presetSubtype="10" fill="hold" grpId="0"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checkerboard(across)">
                                      <p:cBhvr>
                                        <p:cTn id="20" dur="500"/>
                                        <p:tgtEl>
                                          <p:spTgt spid="12"/>
                                        </p:tgtEl>
                                      </p:cBhvr>
                                    </p:animEffect>
                                  </p:childTnLst>
                                </p:cTn>
                              </p:par>
                            </p:childTnLst>
                          </p:cTn>
                        </p:par>
                      </p:childTnLst>
                    </p:cTn>
                  </p:par>
                  <p:par>
                    <p:cTn id="21" fill="hold">
                      <p:stCondLst>
                        <p:cond delay="indefinite"/>
                      </p:stCondLst>
                      <p:childTnLst>
                        <p:par>
                          <p:cTn id="22" fill="hold">
                            <p:stCondLst>
                              <p:cond delay="0"/>
                            </p:stCondLst>
                            <p:childTnLst>
                              <p:par>
                                <p:cTn id="23" presetID="5" presetClass="entr" presetSubtype="1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checkerboard(across)">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5" presetClass="entr" presetSubtype="10" fill="hold" grpId="0" nodeType="clickEffect">
                                  <p:stCondLst>
                                    <p:cond delay="0"/>
                                  </p:stCondLst>
                                  <p:childTnLst>
                                    <p:set>
                                      <p:cBhvr>
                                        <p:cTn id="29" dur="1" fill="hold">
                                          <p:stCondLst>
                                            <p:cond delay="0"/>
                                          </p:stCondLst>
                                        </p:cTn>
                                        <p:tgtEl>
                                          <p:spTgt spid="17"/>
                                        </p:tgtEl>
                                        <p:attrNameLst>
                                          <p:attrName>style.visibility</p:attrName>
                                        </p:attrNameLst>
                                      </p:cBhvr>
                                      <p:to>
                                        <p:strVal val="visible"/>
                                      </p:to>
                                    </p:set>
                                    <p:animEffect transition="in" filter="checkerboard(across)">
                                      <p:cBhvr>
                                        <p:cTn id="30" dur="500"/>
                                        <p:tgtEl>
                                          <p:spTgt spid="17"/>
                                        </p:tgtEl>
                                      </p:cBhvr>
                                    </p:animEffect>
                                  </p:childTnLst>
                                </p:cTn>
                              </p:par>
                            </p:childTnLst>
                          </p:cTn>
                        </p:par>
                      </p:childTnLst>
                    </p:cTn>
                  </p:par>
                  <p:par>
                    <p:cTn id="31" fill="hold">
                      <p:stCondLst>
                        <p:cond delay="indefinite"/>
                      </p:stCondLst>
                      <p:childTnLst>
                        <p:par>
                          <p:cTn id="32" fill="hold">
                            <p:stCondLst>
                              <p:cond delay="0"/>
                            </p:stCondLst>
                            <p:childTnLst>
                              <p:par>
                                <p:cTn id="33" presetID="5" presetClass="exit" presetSubtype="10" fill="hold" nodeType="clickEffect">
                                  <p:stCondLst>
                                    <p:cond delay="0"/>
                                  </p:stCondLst>
                                  <p:childTnLst>
                                    <p:animEffect transition="out" filter="checkerboard(across)">
                                      <p:cBhvr>
                                        <p:cTn id="34" dur="500"/>
                                        <p:tgtEl>
                                          <p:spTgt spid="1026"/>
                                        </p:tgtEl>
                                      </p:cBhvr>
                                    </p:animEffect>
                                    <p:set>
                                      <p:cBhvr>
                                        <p:cTn id="35" dur="1" fill="hold">
                                          <p:stCondLst>
                                            <p:cond delay="499"/>
                                          </p:stCondLst>
                                        </p:cTn>
                                        <p:tgtEl>
                                          <p:spTgt spid="1026"/>
                                        </p:tgtEl>
                                        <p:attrNameLst>
                                          <p:attrName>style.visibility</p:attrName>
                                        </p:attrNameLst>
                                      </p:cBhvr>
                                      <p:to>
                                        <p:strVal val="hidden"/>
                                      </p:to>
                                    </p:set>
                                  </p:childTnLst>
                                </p:cTn>
                              </p:par>
                              <p:par>
                                <p:cTn id="36" presetID="5" presetClass="entr" presetSubtype="10" fill="hold" nodeType="withEffect">
                                  <p:stCondLst>
                                    <p:cond delay="0"/>
                                  </p:stCondLst>
                                  <p:childTnLst>
                                    <p:set>
                                      <p:cBhvr>
                                        <p:cTn id="37" dur="1" fill="hold">
                                          <p:stCondLst>
                                            <p:cond delay="0"/>
                                          </p:stCondLst>
                                        </p:cTn>
                                        <p:tgtEl>
                                          <p:spTgt spid="1027"/>
                                        </p:tgtEl>
                                        <p:attrNameLst>
                                          <p:attrName>style.visibility</p:attrName>
                                        </p:attrNameLst>
                                      </p:cBhvr>
                                      <p:to>
                                        <p:strVal val="visible"/>
                                      </p:to>
                                    </p:set>
                                    <p:animEffect transition="in" filter="checkerboard(across)">
                                      <p:cBhvr>
                                        <p:cTn id="38" dur="500"/>
                                        <p:tgtEl>
                                          <p:spTgt spid="1027"/>
                                        </p:tgtEl>
                                      </p:cBhvr>
                                    </p:animEffect>
                                  </p:childTnLst>
                                </p:cTn>
                              </p:par>
                            </p:childTnLst>
                          </p:cTn>
                        </p:par>
                      </p:childTnLst>
                    </p:cTn>
                  </p:par>
                  <p:par>
                    <p:cTn id="39" fill="hold">
                      <p:stCondLst>
                        <p:cond delay="indefinite"/>
                      </p:stCondLst>
                      <p:childTnLst>
                        <p:par>
                          <p:cTn id="40" fill="hold">
                            <p:stCondLst>
                              <p:cond delay="0"/>
                            </p:stCondLst>
                            <p:childTnLst>
                              <p:par>
                                <p:cTn id="41" presetID="5" presetClass="entr" presetSubtype="10" fill="hold" grpId="0" nodeType="clickEffect">
                                  <p:stCondLst>
                                    <p:cond delay="0"/>
                                  </p:stCondLst>
                                  <p:childTnLst>
                                    <p:set>
                                      <p:cBhvr>
                                        <p:cTn id="42" dur="1" fill="hold">
                                          <p:stCondLst>
                                            <p:cond delay="0"/>
                                          </p:stCondLst>
                                        </p:cTn>
                                        <p:tgtEl>
                                          <p:spTgt spid="18"/>
                                        </p:tgtEl>
                                        <p:attrNameLst>
                                          <p:attrName>style.visibility</p:attrName>
                                        </p:attrNameLst>
                                      </p:cBhvr>
                                      <p:to>
                                        <p:strVal val="visible"/>
                                      </p:to>
                                    </p:set>
                                    <p:animEffect transition="in" filter="checkerboard(across)">
                                      <p:cBhvr>
                                        <p:cTn id="43"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7" grpId="0"/>
      <p:bldP spid="18" grpId="0"/>
      <p:bldP spid="1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a:xfrm>
            <a:off x="381000" y="6416675"/>
            <a:ext cx="7772400" cy="365125"/>
          </a:xfrm>
        </p:spPr>
        <p:txBody>
          <a:bodyPr/>
          <a:lstStyle/>
          <a:p>
            <a:r>
              <a:rPr lang="en-US" sz="2000" dirty="0" smtClean="0">
                <a:solidFill>
                  <a:schemeClr val="tx1"/>
                </a:solidFill>
                <a:effectLst>
                  <a:outerShdw blurRad="38100" dist="38100" dir="2700000" algn="tl">
                    <a:srgbClr val="000000">
                      <a:alpha val="43137"/>
                    </a:srgbClr>
                  </a:outerShdw>
                </a:effectLst>
              </a:rPr>
              <a:t>Team Annex               High-Fidelity Prototype</a:t>
            </a:r>
          </a:p>
          <a:p>
            <a:r>
              <a:rPr lang="en-US" sz="2000" dirty="0" smtClean="0">
                <a:solidFill>
                  <a:schemeClr val="tx1"/>
                </a:solidFill>
                <a:effectLst>
                  <a:outerShdw blurRad="38100" dist="38100" dir="2700000" algn="tl">
                    <a:srgbClr val="000000">
                      <a:alpha val="43137"/>
                    </a:srgbClr>
                  </a:outerShdw>
                </a:effectLst>
              </a:rPr>
              <a:t>Team Member: Joshua Koehn</a:t>
            </a:r>
            <a:endParaRPr lang="en-US" sz="2000" dirty="0">
              <a:solidFill>
                <a:schemeClr val="tx1"/>
              </a:solidFill>
              <a:effectLst>
                <a:outerShdw blurRad="38100" dist="38100" dir="2700000" algn="tl">
                  <a:srgbClr val="000000">
                    <a:alpha val="43137"/>
                  </a:srgbClr>
                </a:outerShdw>
              </a:effectLst>
            </a:endParaRPr>
          </a:p>
        </p:txBody>
      </p:sp>
      <p:sp>
        <p:nvSpPr>
          <p:cNvPr id="5" name="Slide Number Placeholder 4"/>
          <p:cNvSpPr>
            <a:spLocks noGrp="1"/>
          </p:cNvSpPr>
          <p:nvPr>
            <p:ph type="sldNum" sz="quarter" idx="12"/>
          </p:nvPr>
        </p:nvSpPr>
        <p:spPr/>
        <p:txBody>
          <a:bodyPr/>
          <a:lstStyle/>
          <a:p>
            <a:fld id="{6AE24FF2-A473-4DB8-89E5-C8B042026214}" type="slidenum">
              <a:rPr lang="en-US" sz="2000" smtClean="0">
                <a:solidFill>
                  <a:schemeClr val="tx1"/>
                </a:solidFill>
                <a:effectLst>
                  <a:outerShdw blurRad="38100" dist="38100" dir="2700000" algn="tl">
                    <a:srgbClr val="000000">
                      <a:alpha val="43137"/>
                    </a:srgbClr>
                  </a:outerShdw>
                </a:effectLst>
              </a:rPr>
              <a:pPr/>
              <a:t>17</a:t>
            </a:fld>
            <a:endParaRPr lang="en-US" sz="2000" dirty="0">
              <a:solidFill>
                <a:schemeClr val="tx1"/>
              </a:solidFill>
              <a:effectLst>
                <a:outerShdw blurRad="38100" dist="38100" dir="2700000" algn="tl">
                  <a:srgbClr val="000000">
                    <a:alpha val="43137"/>
                  </a:srgbClr>
                </a:outerShdw>
              </a:effectLst>
            </a:endParaRPr>
          </a:p>
        </p:txBody>
      </p:sp>
      <p:pic>
        <p:nvPicPr>
          <p:cNvPr id="2050" name="Picture 2"/>
          <p:cNvPicPr>
            <a:picLocks noChangeAspect="1" noChangeArrowheads="1"/>
          </p:cNvPicPr>
          <p:nvPr/>
        </p:nvPicPr>
        <p:blipFill>
          <a:blip r:embed="rId2" cstate="print"/>
          <a:srcRect/>
          <a:stretch>
            <a:fillRect/>
          </a:stretch>
        </p:blipFill>
        <p:spPr bwMode="auto">
          <a:xfrm>
            <a:off x="838200" y="381000"/>
            <a:ext cx="7315200" cy="5452217"/>
          </a:xfrm>
          <a:prstGeom prst="rect">
            <a:avLst/>
          </a:prstGeom>
          <a:noFill/>
          <a:ln w="9525">
            <a:noFill/>
            <a:miter lim="800000"/>
            <a:headEnd/>
            <a:tailEnd/>
          </a:ln>
        </p:spPr>
      </p:pic>
      <p:pic>
        <p:nvPicPr>
          <p:cNvPr id="2051" name="Picture 3"/>
          <p:cNvPicPr>
            <a:picLocks noChangeAspect="1" noChangeArrowheads="1"/>
          </p:cNvPicPr>
          <p:nvPr/>
        </p:nvPicPr>
        <p:blipFill>
          <a:blip r:embed="rId3" cstate="print"/>
          <a:srcRect/>
          <a:stretch>
            <a:fillRect/>
          </a:stretch>
        </p:blipFill>
        <p:spPr bwMode="auto">
          <a:xfrm>
            <a:off x="1676400" y="228600"/>
            <a:ext cx="5781675" cy="5879432"/>
          </a:xfrm>
          <a:prstGeom prst="rect">
            <a:avLst/>
          </a:prstGeom>
          <a:noFill/>
          <a:ln w="9525">
            <a:noFill/>
            <a:miter lim="800000"/>
            <a:headEnd/>
            <a:tailEnd/>
          </a:ln>
        </p:spPr>
      </p:pic>
      <p:pic>
        <p:nvPicPr>
          <p:cNvPr id="2052" name="Picture 1"/>
          <p:cNvPicPr>
            <a:picLocks noChangeAspect="1" noChangeArrowheads="1"/>
          </p:cNvPicPr>
          <p:nvPr/>
        </p:nvPicPr>
        <p:blipFill>
          <a:blip r:embed="rId4" cstate="print"/>
          <a:srcRect/>
          <a:stretch>
            <a:fillRect/>
          </a:stretch>
        </p:blipFill>
        <p:spPr bwMode="auto">
          <a:xfrm>
            <a:off x="685800" y="685800"/>
            <a:ext cx="7650870" cy="4648200"/>
          </a:xfrm>
          <a:prstGeom prst="rect">
            <a:avLst/>
          </a:prstGeom>
          <a:noFill/>
          <a:ln w="9525">
            <a:noFill/>
            <a:miter lim="800000"/>
            <a:headEnd/>
            <a:tailEnd/>
          </a:ln>
        </p:spPr>
      </p:pic>
    </p:spTree>
  </p:cSld>
  <p:clrMapOvr>
    <a:masterClrMapping/>
  </p:clrMapOvr>
  <p:transition>
    <p:whee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xit" presetSubtype="10" fill="hold" nodeType="clickEffect">
                                  <p:stCondLst>
                                    <p:cond delay="0"/>
                                  </p:stCondLst>
                                  <p:childTnLst>
                                    <p:animEffect transition="out" filter="checkerboard(across)">
                                      <p:cBhvr>
                                        <p:cTn id="6" dur="500"/>
                                        <p:tgtEl>
                                          <p:spTgt spid="2052"/>
                                        </p:tgtEl>
                                      </p:cBhvr>
                                    </p:animEffect>
                                    <p:set>
                                      <p:cBhvr>
                                        <p:cTn id="7" dur="1" fill="hold">
                                          <p:stCondLst>
                                            <p:cond delay="499"/>
                                          </p:stCondLst>
                                        </p:cTn>
                                        <p:tgtEl>
                                          <p:spTgt spid="2052"/>
                                        </p:tgtEl>
                                        <p:attrNameLst>
                                          <p:attrName>style.visibility</p:attrName>
                                        </p:attrNameLst>
                                      </p:cBhvr>
                                      <p:to>
                                        <p:strVal val="hidden"/>
                                      </p:to>
                                    </p:set>
                                  </p:childTnLst>
                                </p:cTn>
                              </p:par>
                              <p:par>
                                <p:cTn id="8" presetID="5" presetClass="entr" presetSubtype="10" fill="hold" nodeType="withEffect">
                                  <p:stCondLst>
                                    <p:cond delay="0"/>
                                  </p:stCondLst>
                                  <p:childTnLst>
                                    <p:set>
                                      <p:cBhvr>
                                        <p:cTn id="9" dur="1" fill="hold">
                                          <p:stCondLst>
                                            <p:cond delay="0"/>
                                          </p:stCondLst>
                                        </p:cTn>
                                        <p:tgtEl>
                                          <p:spTgt spid="2050"/>
                                        </p:tgtEl>
                                        <p:attrNameLst>
                                          <p:attrName>style.visibility</p:attrName>
                                        </p:attrNameLst>
                                      </p:cBhvr>
                                      <p:to>
                                        <p:strVal val="visible"/>
                                      </p:to>
                                    </p:set>
                                    <p:animEffect transition="in" filter="checkerboard(across)">
                                      <p:cBhvr>
                                        <p:cTn id="10" dur="500"/>
                                        <p:tgtEl>
                                          <p:spTgt spid="2050"/>
                                        </p:tgtEl>
                                      </p:cBhvr>
                                    </p:animEffect>
                                  </p:childTnLst>
                                </p:cTn>
                              </p:par>
                            </p:childTnLst>
                          </p:cTn>
                        </p:par>
                      </p:childTnLst>
                    </p:cTn>
                  </p:par>
                  <p:par>
                    <p:cTn id="11" fill="hold">
                      <p:stCondLst>
                        <p:cond delay="indefinite"/>
                      </p:stCondLst>
                      <p:childTnLst>
                        <p:par>
                          <p:cTn id="12" fill="hold">
                            <p:stCondLst>
                              <p:cond delay="0"/>
                            </p:stCondLst>
                            <p:childTnLst>
                              <p:par>
                                <p:cTn id="13" presetID="5" presetClass="exit" presetSubtype="10" fill="hold" nodeType="clickEffect">
                                  <p:stCondLst>
                                    <p:cond delay="0"/>
                                  </p:stCondLst>
                                  <p:childTnLst>
                                    <p:animEffect transition="out" filter="checkerboard(across)">
                                      <p:cBhvr>
                                        <p:cTn id="14" dur="500"/>
                                        <p:tgtEl>
                                          <p:spTgt spid="2050"/>
                                        </p:tgtEl>
                                      </p:cBhvr>
                                    </p:animEffect>
                                    <p:set>
                                      <p:cBhvr>
                                        <p:cTn id="15" dur="1" fill="hold">
                                          <p:stCondLst>
                                            <p:cond delay="499"/>
                                          </p:stCondLst>
                                        </p:cTn>
                                        <p:tgtEl>
                                          <p:spTgt spid="2050"/>
                                        </p:tgtEl>
                                        <p:attrNameLst>
                                          <p:attrName>style.visibility</p:attrName>
                                        </p:attrNameLst>
                                      </p:cBhvr>
                                      <p:to>
                                        <p:strVal val="hidden"/>
                                      </p:to>
                                    </p:set>
                                  </p:childTnLst>
                                </p:cTn>
                              </p:par>
                              <p:par>
                                <p:cTn id="16" presetID="5" presetClass="entr" presetSubtype="10" fill="hold" nodeType="withEffect">
                                  <p:stCondLst>
                                    <p:cond delay="0"/>
                                  </p:stCondLst>
                                  <p:childTnLst>
                                    <p:set>
                                      <p:cBhvr>
                                        <p:cTn id="17" dur="1" fill="hold">
                                          <p:stCondLst>
                                            <p:cond delay="0"/>
                                          </p:stCondLst>
                                        </p:cTn>
                                        <p:tgtEl>
                                          <p:spTgt spid="2051"/>
                                        </p:tgtEl>
                                        <p:attrNameLst>
                                          <p:attrName>style.visibility</p:attrName>
                                        </p:attrNameLst>
                                      </p:cBhvr>
                                      <p:to>
                                        <p:strVal val="visible"/>
                                      </p:to>
                                    </p:set>
                                    <p:animEffect transition="in" filter="checkerboard(across)">
                                      <p:cBhvr>
                                        <p:cTn id="18" dur="500"/>
                                        <p:tgtEl>
                                          <p:spTgt spid="20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a:xfrm>
            <a:off x="381000" y="6416675"/>
            <a:ext cx="7772400" cy="365125"/>
          </a:xfrm>
        </p:spPr>
        <p:txBody>
          <a:bodyPr/>
          <a:lstStyle/>
          <a:p>
            <a:r>
              <a:rPr lang="en-US" sz="2000" dirty="0" smtClean="0">
                <a:solidFill>
                  <a:schemeClr val="tx1"/>
                </a:solidFill>
                <a:effectLst>
                  <a:outerShdw blurRad="38100" dist="38100" dir="2700000" algn="tl">
                    <a:srgbClr val="000000">
                      <a:alpha val="43137"/>
                    </a:srgbClr>
                  </a:outerShdw>
                </a:effectLst>
              </a:rPr>
              <a:t>Team Annex               High-Fidelity Interviews</a:t>
            </a:r>
          </a:p>
          <a:p>
            <a:r>
              <a:rPr lang="en-US" sz="2000" dirty="0" smtClean="0">
                <a:solidFill>
                  <a:schemeClr val="tx1"/>
                </a:solidFill>
                <a:effectLst>
                  <a:outerShdw blurRad="38100" dist="38100" dir="2700000" algn="tl">
                    <a:srgbClr val="000000">
                      <a:alpha val="43137"/>
                    </a:srgbClr>
                  </a:outerShdw>
                </a:effectLst>
              </a:rPr>
              <a:t>Team Member: Joshua Koehn</a:t>
            </a:r>
            <a:endParaRPr lang="en-US" sz="2000" dirty="0">
              <a:solidFill>
                <a:schemeClr val="tx1"/>
              </a:solidFill>
              <a:effectLst>
                <a:outerShdw blurRad="38100" dist="38100" dir="2700000" algn="tl">
                  <a:srgbClr val="000000">
                    <a:alpha val="43137"/>
                  </a:srgbClr>
                </a:outerShdw>
              </a:effectLst>
            </a:endParaRPr>
          </a:p>
        </p:txBody>
      </p:sp>
      <p:sp>
        <p:nvSpPr>
          <p:cNvPr id="5" name="Slide Number Placeholder 4"/>
          <p:cNvSpPr>
            <a:spLocks noGrp="1"/>
          </p:cNvSpPr>
          <p:nvPr>
            <p:ph type="sldNum" sz="quarter" idx="12"/>
          </p:nvPr>
        </p:nvSpPr>
        <p:spPr/>
        <p:txBody>
          <a:bodyPr/>
          <a:lstStyle/>
          <a:p>
            <a:fld id="{6AE24FF2-A473-4DB8-89E5-C8B042026214}" type="slidenum">
              <a:rPr lang="en-US" sz="2000" smtClean="0">
                <a:solidFill>
                  <a:schemeClr val="tx1"/>
                </a:solidFill>
                <a:effectLst>
                  <a:outerShdw blurRad="38100" dist="38100" dir="2700000" algn="tl">
                    <a:srgbClr val="000000">
                      <a:alpha val="43137"/>
                    </a:srgbClr>
                  </a:outerShdw>
                </a:effectLst>
              </a:rPr>
              <a:pPr/>
              <a:t>18</a:t>
            </a:fld>
            <a:endParaRPr lang="en-US" sz="2000" dirty="0">
              <a:solidFill>
                <a:schemeClr val="tx1"/>
              </a:solidFill>
              <a:effectLst>
                <a:outerShdw blurRad="38100" dist="38100" dir="2700000" algn="tl">
                  <a:srgbClr val="000000">
                    <a:alpha val="43137"/>
                  </a:srgbClr>
                </a:outerShdw>
              </a:effectLst>
            </a:endParaRPr>
          </a:p>
        </p:txBody>
      </p:sp>
      <p:pic>
        <p:nvPicPr>
          <p:cNvPr id="6" name="Picture" descr="Capture.PNG"/>
          <p:cNvPicPr>
            <a:picLocks noGrp="1"/>
          </p:cNvPicPr>
          <p:nvPr>
            <p:ph idx="1"/>
          </p:nvPr>
        </p:nvPicPr>
        <p:blipFill>
          <a:blip r:embed="rId2" cstate="print">
            <a:lum/>
          </a:blip>
          <a:stretch>
            <a:fillRect/>
          </a:stretch>
        </p:blipFill>
        <p:spPr>
          <a:xfrm>
            <a:off x="2057400" y="685800"/>
            <a:ext cx="6181344" cy="4800600"/>
          </a:xfrm>
          <a:scene3d>
            <a:camera prst="perspectiveHeroicExtremeLeftFacing"/>
            <a:lightRig rig="threePt" dir="t"/>
          </a:scene3d>
        </p:spPr>
      </p:pic>
      <p:sp>
        <p:nvSpPr>
          <p:cNvPr id="15" name="Interview 1"/>
          <p:cNvSpPr txBox="1"/>
          <p:nvPr/>
        </p:nvSpPr>
        <p:spPr>
          <a:xfrm>
            <a:off x="228600" y="381000"/>
            <a:ext cx="2819400" cy="523220"/>
          </a:xfrm>
          <a:prstGeom prst="rect">
            <a:avLst/>
          </a:prstGeom>
          <a:noFill/>
        </p:spPr>
        <p:txBody>
          <a:bodyPr wrap="square" rtlCol="0">
            <a:spAutoFit/>
          </a:bodyPr>
          <a:lstStyle/>
          <a:p>
            <a:r>
              <a:rPr lang="en-US" sz="2800" dirty="0" smtClean="0">
                <a:effectLst>
                  <a:outerShdw blurRad="38100" dist="38100" dir="2700000" algn="tl">
                    <a:srgbClr val="000000">
                      <a:alpha val="43137"/>
                    </a:srgbClr>
                  </a:outerShdw>
                </a:effectLst>
              </a:rPr>
              <a:t>Interview 1</a:t>
            </a:r>
            <a:endParaRPr lang="en-US" sz="2800" dirty="0">
              <a:effectLst>
                <a:outerShdw blurRad="38100" dist="38100" dir="2700000" algn="tl">
                  <a:srgbClr val="000000">
                    <a:alpha val="43137"/>
                  </a:srgbClr>
                </a:outerShdw>
              </a:effectLst>
            </a:endParaRPr>
          </a:p>
        </p:txBody>
      </p:sp>
      <p:sp>
        <p:nvSpPr>
          <p:cNvPr id="16" name="Notes 1"/>
          <p:cNvSpPr txBox="1"/>
          <p:nvPr/>
        </p:nvSpPr>
        <p:spPr>
          <a:xfrm>
            <a:off x="228600" y="1066800"/>
            <a:ext cx="2819400" cy="2369880"/>
          </a:xfrm>
          <a:prstGeom prst="rect">
            <a:avLst/>
          </a:prstGeom>
          <a:noFill/>
        </p:spPr>
        <p:txBody>
          <a:bodyPr wrap="square" rtlCol="0">
            <a:spAutoFit/>
          </a:bodyPr>
          <a:lstStyle/>
          <a:p>
            <a:pPr>
              <a:buFont typeface="Arial" pitchFamily="34" charset="0"/>
              <a:buChar char="•"/>
            </a:pPr>
            <a:r>
              <a:rPr lang="en-US" sz="2800" dirty="0" smtClean="0">
                <a:effectLst>
                  <a:outerShdw blurRad="38100" dist="38100" dir="2700000" algn="tl">
                    <a:srgbClr val="000000">
                      <a:alpha val="43137"/>
                    </a:srgbClr>
                  </a:outerShdw>
                </a:effectLst>
              </a:rPr>
              <a:t>  Notes</a:t>
            </a:r>
          </a:p>
          <a:p>
            <a:pPr marL="1028700" lvl="1" indent="-571500">
              <a:buFont typeface="+mj-lt"/>
              <a:buAutoNum type="romanLcPeriod"/>
            </a:pPr>
            <a:r>
              <a:rPr lang="en-US" sz="2400" dirty="0" smtClean="0">
                <a:effectLst>
                  <a:outerShdw blurRad="38100" dist="38100" dir="2700000" algn="tl">
                    <a:srgbClr val="000000">
                      <a:alpha val="43137"/>
                    </a:srgbClr>
                  </a:outerShdw>
                </a:effectLst>
              </a:rPr>
              <a:t>Simple</a:t>
            </a:r>
          </a:p>
          <a:p>
            <a:pPr marL="1028700" lvl="1" indent="-571500">
              <a:buFont typeface="+mj-lt"/>
              <a:buAutoNum type="romanLcPeriod"/>
            </a:pPr>
            <a:r>
              <a:rPr lang="en-US" sz="2400" dirty="0" smtClean="0">
                <a:effectLst>
                  <a:outerShdw blurRad="38100" dist="38100" dir="2700000" algn="tl">
                    <a:srgbClr val="000000">
                      <a:alpha val="43137"/>
                    </a:srgbClr>
                  </a:outerShdw>
                </a:effectLst>
              </a:rPr>
              <a:t>Small room numbers</a:t>
            </a:r>
          </a:p>
          <a:p>
            <a:pPr marL="1028700" lvl="1" indent="-571500">
              <a:buFont typeface="+mj-lt"/>
              <a:buAutoNum type="romanLcPeriod"/>
            </a:pPr>
            <a:r>
              <a:rPr lang="en-US" sz="2400" dirty="0" smtClean="0">
                <a:effectLst>
                  <a:outerShdw blurRad="38100" dist="38100" dir="2700000" algn="tl">
                    <a:srgbClr val="000000">
                      <a:alpha val="43137"/>
                    </a:srgbClr>
                  </a:outerShdw>
                </a:effectLst>
              </a:rPr>
              <a:t>Preferred to use map</a:t>
            </a:r>
          </a:p>
        </p:txBody>
      </p:sp>
      <p:sp>
        <p:nvSpPr>
          <p:cNvPr id="17" name="Ideas 1"/>
          <p:cNvSpPr txBox="1"/>
          <p:nvPr/>
        </p:nvSpPr>
        <p:spPr>
          <a:xfrm>
            <a:off x="228600" y="3505200"/>
            <a:ext cx="2590800" cy="2369880"/>
          </a:xfrm>
          <a:prstGeom prst="rect">
            <a:avLst/>
          </a:prstGeom>
          <a:noFill/>
        </p:spPr>
        <p:txBody>
          <a:bodyPr wrap="square" rtlCol="0">
            <a:spAutoFit/>
          </a:bodyPr>
          <a:lstStyle/>
          <a:p>
            <a:pPr>
              <a:buFont typeface="Arial" pitchFamily="34" charset="0"/>
              <a:buChar char="•"/>
            </a:pPr>
            <a:r>
              <a:rPr lang="en-US" sz="2800" dirty="0" smtClean="0">
                <a:effectLst>
                  <a:outerShdw blurRad="38100" dist="38100" dir="2700000" algn="tl">
                    <a:srgbClr val="000000">
                      <a:alpha val="43137"/>
                    </a:srgbClr>
                  </a:outerShdw>
                </a:effectLst>
              </a:rPr>
              <a:t>  Ideas</a:t>
            </a:r>
            <a:endParaRPr lang="en-US" sz="2800" dirty="0">
              <a:effectLst>
                <a:outerShdw blurRad="38100" dist="38100" dir="2700000" algn="tl">
                  <a:srgbClr val="000000">
                    <a:alpha val="43137"/>
                  </a:srgbClr>
                </a:outerShdw>
              </a:effectLst>
            </a:endParaRPr>
          </a:p>
          <a:p>
            <a:pPr marL="1028700" lvl="1" indent="-571500">
              <a:buFont typeface="+mj-lt"/>
              <a:buAutoNum type="romanLcPeriod"/>
            </a:pPr>
            <a:r>
              <a:rPr lang="en-US" sz="2400" dirty="0" smtClean="0">
                <a:effectLst>
                  <a:outerShdw blurRad="38100" dist="38100" dir="2700000" algn="tl">
                    <a:srgbClr val="000000">
                      <a:alpha val="43137"/>
                    </a:srgbClr>
                  </a:outerShdw>
                </a:effectLst>
              </a:rPr>
              <a:t>Depress buttons</a:t>
            </a:r>
          </a:p>
          <a:p>
            <a:pPr marL="1028700" lvl="1" indent="-571500">
              <a:buFont typeface="+mj-lt"/>
              <a:buAutoNum type="romanLcPeriod"/>
            </a:pPr>
            <a:r>
              <a:rPr lang="en-US" sz="2400" dirty="0" smtClean="0">
                <a:effectLst>
                  <a:outerShdw blurRad="38100" dist="38100" dir="2700000" algn="tl">
                    <a:srgbClr val="000000">
                      <a:alpha val="43137"/>
                    </a:srgbClr>
                  </a:outerShdw>
                </a:effectLst>
              </a:rPr>
              <a:t>Change building extension</a:t>
            </a:r>
          </a:p>
        </p:txBody>
      </p:sp>
      <p:sp>
        <p:nvSpPr>
          <p:cNvPr id="9" name="Interview 2"/>
          <p:cNvSpPr txBox="1"/>
          <p:nvPr/>
        </p:nvSpPr>
        <p:spPr>
          <a:xfrm>
            <a:off x="228600" y="381000"/>
            <a:ext cx="2819400" cy="523220"/>
          </a:xfrm>
          <a:prstGeom prst="rect">
            <a:avLst/>
          </a:prstGeom>
          <a:noFill/>
        </p:spPr>
        <p:txBody>
          <a:bodyPr wrap="square" rtlCol="0">
            <a:spAutoFit/>
          </a:bodyPr>
          <a:lstStyle/>
          <a:p>
            <a:r>
              <a:rPr lang="en-US" sz="2800" dirty="0" smtClean="0">
                <a:effectLst>
                  <a:outerShdw blurRad="38100" dist="38100" dir="2700000" algn="tl">
                    <a:srgbClr val="000000">
                      <a:alpha val="43137"/>
                    </a:srgbClr>
                  </a:outerShdw>
                </a:effectLst>
              </a:rPr>
              <a:t>Interview 2</a:t>
            </a:r>
          </a:p>
        </p:txBody>
      </p:sp>
      <p:sp>
        <p:nvSpPr>
          <p:cNvPr id="10" name="Interview 3"/>
          <p:cNvSpPr txBox="1"/>
          <p:nvPr/>
        </p:nvSpPr>
        <p:spPr>
          <a:xfrm>
            <a:off x="228600" y="381000"/>
            <a:ext cx="2819400" cy="523220"/>
          </a:xfrm>
          <a:prstGeom prst="rect">
            <a:avLst/>
          </a:prstGeom>
          <a:noFill/>
        </p:spPr>
        <p:txBody>
          <a:bodyPr wrap="square" rtlCol="0">
            <a:spAutoFit/>
          </a:bodyPr>
          <a:lstStyle/>
          <a:p>
            <a:r>
              <a:rPr lang="en-US" sz="2800" dirty="0" smtClean="0">
                <a:effectLst>
                  <a:outerShdw blurRad="38100" dist="38100" dir="2700000" algn="tl">
                    <a:srgbClr val="000000">
                      <a:alpha val="43137"/>
                    </a:srgbClr>
                  </a:outerShdw>
                </a:effectLst>
              </a:rPr>
              <a:t>Interview 3</a:t>
            </a:r>
            <a:endParaRPr lang="en-US" sz="2800" dirty="0">
              <a:effectLst>
                <a:outerShdw blurRad="38100" dist="38100" dir="2700000" algn="tl">
                  <a:srgbClr val="000000">
                    <a:alpha val="43137"/>
                  </a:srgbClr>
                </a:outerShdw>
              </a:effectLst>
            </a:endParaRPr>
          </a:p>
        </p:txBody>
      </p:sp>
      <p:sp>
        <p:nvSpPr>
          <p:cNvPr id="12" name="Notes 2"/>
          <p:cNvSpPr txBox="1"/>
          <p:nvPr/>
        </p:nvSpPr>
        <p:spPr>
          <a:xfrm>
            <a:off x="228600" y="1066800"/>
            <a:ext cx="2819400" cy="3108543"/>
          </a:xfrm>
          <a:prstGeom prst="rect">
            <a:avLst/>
          </a:prstGeom>
          <a:noFill/>
        </p:spPr>
        <p:txBody>
          <a:bodyPr wrap="square" rtlCol="0">
            <a:spAutoFit/>
          </a:bodyPr>
          <a:lstStyle/>
          <a:p>
            <a:pPr>
              <a:buFont typeface="Arial" pitchFamily="34" charset="0"/>
              <a:buChar char="•"/>
            </a:pPr>
            <a:r>
              <a:rPr lang="en-US" sz="2800" dirty="0" smtClean="0">
                <a:effectLst>
                  <a:outerShdw blurRad="38100" dist="38100" dir="2700000" algn="tl">
                    <a:srgbClr val="000000">
                      <a:alpha val="43137"/>
                    </a:srgbClr>
                  </a:outerShdw>
                </a:effectLst>
              </a:rPr>
              <a:t>  Notes</a:t>
            </a:r>
          </a:p>
          <a:p>
            <a:pPr marL="1028700" lvl="1" indent="-571500">
              <a:buFont typeface="+mj-lt"/>
              <a:buAutoNum type="romanLcPeriod"/>
            </a:pPr>
            <a:r>
              <a:rPr lang="en-US" sz="2400" dirty="0" smtClean="0">
                <a:effectLst>
                  <a:outerShdw blurRad="38100" dist="38100" dir="2700000" algn="tl">
                    <a:srgbClr val="000000">
                      <a:alpha val="43137"/>
                    </a:srgbClr>
                  </a:outerShdw>
                </a:effectLst>
              </a:rPr>
              <a:t>Preferred to use map</a:t>
            </a:r>
          </a:p>
          <a:p>
            <a:pPr marL="1028700" lvl="1" indent="-571500">
              <a:buFont typeface="+mj-lt"/>
              <a:buAutoNum type="romanLcPeriod"/>
            </a:pPr>
            <a:r>
              <a:rPr lang="en-US" sz="2400" dirty="0" smtClean="0">
                <a:effectLst>
                  <a:outerShdw blurRad="38100" dist="38100" dir="2700000" algn="tl">
                    <a:srgbClr val="000000">
                      <a:alpha val="43137"/>
                    </a:srgbClr>
                  </a:outerShdw>
                </a:effectLst>
              </a:rPr>
              <a:t>Liked the directions</a:t>
            </a:r>
          </a:p>
          <a:p>
            <a:pPr marL="1028700" lvl="1" indent="-571500">
              <a:buFont typeface="+mj-lt"/>
              <a:buAutoNum type="romanLcPeriod"/>
            </a:pPr>
            <a:r>
              <a:rPr lang="en-US" sz="2400" dirty="0" smtClean="0">
                <a:effectLst>
                  <a:outerShdw blurRad="38100" dist="38100" dir="2700000" algn="tl">
                    <a:srgbClr val="000000">
                      <a:alpha val="43137"/>
                    </a:srgbClr>
                  </a:outerShdw>
                </a:effectLst>
              </a:rPr>
              <a:t>Didn’t like the number of windows</a:t>
            </a:r>
          </a:p>
        </p:txBody>
      </p:sp>
      <p:sp>
        <p:nvSpPr>
          <p:cNvPr id="13" name="Ideas 2"/>
          <p:cNvSpPr txBox="1"/>
          <p:nvPr/>
        </p:nvSpPr>
        <p:spPr>
          <a:xfrm>
            <a:off x="228600" y="4038600"/>
            <a:ext cx="3581400" cy="1631216"/>
          </a:xfrm>
          <a:prstGeom prst="rect">
            <a:avLst/>
          </a:prstGeom>
          <a:noFill/>
        </p:spPr>
        <p:txBody>
          <a:bodyPr wrap="square" rtlCol="0">
            <a:spAutoFit/>
          </a:bodyPr>
          <a:lstStyle/>
          <a:p>
            <a:pPr>
              <a:buFont typeface="Arial" pitchFamily="34" charset="0"/>
              <a:buChar char="•"/>
            </a:pPr>
            <a:r>
              <a:rPr lang="en-US" sz="2800" dirty="0" smtClean="0">
                <a:effectLst>
                  <a:outerShdw blurRad="38100" dist="38100" dir="2700000" algn="tl">
                    <a:srgbClr val="000000">
                      <a:alpha val="43137"/>
                    </a:srgbClr>
                  </a:outerShdw>
                </a:effectLst>
              </a:rPr>
              <a:t>  Ideas</a:t>
            </a:r>
            <a:endParaRPr lang="en-US" sz="2800" dirty="0">
              <a:effectLst>
                <a:outerShdw blurRad="38100" dist="38100" dir="2700000" algn="tl">
                  <a:srgbClr val="000000">
                    <a:alpha val="43137"/>
                  </a:srgbClr>
                </a:outerShdw>
              </a:effectLst>
            </a:endParaRPr>
          </a:p>
          <a:p>
            <a:pPr marL="1028700" lvl="1" indent="-571500">
              <a:buFont typeface="+mj-lt"/>
              <a:buAutoNum type="romanLcPeriod"/>
            </a:pPr>
            <a:r>
              <a:rPr lang="en-US" sz="2400" dirty="0" smtClean="0">
                <a:effectLst>
                  <a:outerShdw blurRad="38100" dist="38100" dir="2700000" algn="tl">
                    <a:srgbClr val="000000">
                      <a:alpha val="43137"/>
                    </a:srgbClr>
                  </a:outerShdw>
                </a:effectLst>
              </a:rPr>
              <a:t>Decided to    fully implement image mapping</a:t>
            </a:r>
          </a:p>
        </p:txBody>
      </p:sp>
      <p:sp>
        <p:nvSpPr>
          <p:cNvPr id="14" name="Notes 3"/>
          <p:cNvSpPr txBox="1"/>
          <p:nvPr/>
        </p:nvSpPr>
        <p:spPr>
          <a:xfrm>
            <a:off x="228600" y="1066800"/>
            <a:ext cx="2971800" cy="3108543"/>
          </a:xfrm>
          <a:prstGeom prst="rect">
            <a:avLst/>
          </a:prstGeom>
          <a:noFill/>
        </p:spPr>
        <p:txBody>
          <a:bodyPr wrap="square" rtlCol="0">
            <a:spAutoFit/>
          </a:bodyPr>
          <a:lstStyle/>
          <a:p>
            <a:pPr>
              <a:buFont typeface="Arial" pitchFamily="34" charset="0"/>
              <a:buChar char="•"/>
            </a:pPr>
            <a:r>
              <a:rPr lang="en-US" sz="2800" dirty="0" smtClean="0">
                <a:effectLst>
                  <a:outerShdw blurRad="38100" dist="38100" dir="2700000" algn="tl">
                    <a:srgbClr val="000000">
                      <a:alpha val="43137"/>
                    </a:srgbClr>
                  </a:outerShdw>
                </a:effectLst>
              </a:rPr>
              <a:t>  Notes</a:t>
            </a:r>
          </a:p>
          <a:p>
            <a:pPr marL="1028700" lvl="1" indent="-571500">
              <a:buFont typeface="+mj-lt"/>
              <a:buAutoNum type="romanLcPeriod"/>
            </a:pPr>
            <a:r>
              <a:rPr lang="en-US" sz="2400" dirty="0" smtClean="0">
                <a:effectLst>
                  <a:outerShdw blurRad="38100" dist="38100" dir="2700000" algn="tl">
                    <a:srgbClr val="000000">
                      <a:alpha val="43137"/>
                    </a:srgbClr>
                  </a:outerShdw>
                </a:effectLst>
              </a:rPr>
              <a:t>Liked arrows       on map</a:t>
            </a:r>
          </a:p>
          <a:p>
            <a:pPr marL="1028700" lvl="1" indent="-571500">
              <a:buFont typeface="+mj-lt"/>
              <a:buAutoNum type="romanLcPeriod"/>
            </a:pPr>
            <a:r>
              <a:rPr lang="en-US" sz="2400" dirty="0" smtClean="0">
                <a:effectLst>
                  <a:outerShdw blurRad="38100" dist="38100" dir="2700000" algn="tl">
                    <a:srgbClr val="000000">
                      <a:alpha val="43137"/>
                    </a:srgbClr>
                  </a:outerShdw>
                </a:effectLst>
              </a:rPr>
              <a:t>Didn’t like building extension button</a:t>
            </a:r>
          </a:p>
        </p:txBody>
      </p:sp>
      <p:sp>
        <p:nvSpPr>
          <p:cNvPr id="19" name="Ideas 3"/>
          <p:cNvSpPr txBox="1"/>
          <p:nvPr/>
        </p:nvSpPr>
        <p:spPr>
          <a:xfrm>
            <a:off x="228600" y="4038600"/>
            <a:ext cx="3962400" cy="2000548"/>
          </a:xfrm>
          <a:prstGeom prst="rect">
            <a:avLst/>
          </a:prstGeom>
          <a:noFill/>
        </p:spPr>
        <p:txBody>
          <a:bodyPr wrap="square" rtlCol="0">
            <a:spAutoFit/>
          </a:bodyPr>
          <a:lstStyle/>
          <a:p>
            <a:pPr>
              <a:buFont typeface="Arial" pitchFamily="34" charset="0"/>
              <a:buChar char="•"/>
            </a:pPr>
            <a:r>
              <a:rPr lang="en-US" sz="2800" dirty="0" smtClean="0">
                <a:effectLst>
                  <a:outerShdw blurRad="38100" dist="38100" dir="2700000" algn="tl">
                    <a:srgbClr val="000000">
                      <a:alpha val="43137"/>
                    </a:srgbClr>
                  </a:outerShdw>
                </a:effectLst>
              </a:rPr>
              <a:t>  Ideas</a:t>
            </a:r>
            <a:endParaRPr lang="en-US" sz="2800" dirty="0">
              <a:effectLst>
                <a:outerShdw blurRad="38100" dist="38100" dir="2700000" algn="tl">
                  <a:srgbClr val="000000">
                    <a:alpha val="43137"/>
                  </a:srgbClr>
                </a:outerShdw>
              </a:effectLst>
            </a:endParaRPr>
          </a:p>
          <a:p>
            <a:pPr marL="1028700" lvl="1" indent="-571500">
              <a:buFont typeface="+mj-lt"/>
              <a:buAutoNum type="romanLcPeriod"/>
            </a:pPr>
            <a:r>
              <a:rPr lang="en-US" sz="2400" dirty="0" smtClean="0">
                <a:effectLst>
                  <a:outerShdw blurRad="38100" dist="38100" dir="2700000" algn="tl">
                    <a:srgbClr val="000000">
                      <a:alpha val="43137"/>
                    </a:srgbClr>
                  </a:outerShdw>
                </a:effectLst>
              </a:rPr>
              <a:t>Change how         we select and show the building extension</a:t>
            </a:r>
          </a:p>
        </p:txBody>
      </p:sp>
    </p:spTree>
  </p:cSld>
  <p:clrMapOvr>
    <a:masterClrMapping/>
  </p:clrMapOvr>
  <p:transition>
    <p:whee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anim calcmode="lin" valueType="num">
                                      <p:cBhvr>
                                        <p:cTn id="8" dur="500" fill="hold"/>
                                        <p:tgtEl>
                                          <p:spTgt spid="6"/>
                                        </p:tgtEl>
                                        <p:attrNameLst>
                                          <p:attrName>style.rotation</p:attrName>
                                        </p:attrNameLst>
                                      </p:cBhvr>
                                      <p:tavLst>
                                        <p:tav tm="0">
                                          <p:val>
                                            <p:fltVal val="720"/>
                                          </p:val>
                                        </p:tav>
                                        <p:tav tm="100000">
                                          <p:val>
                                            <p:fltVal val="0"/>
                                          </p:val>
                                        </p:tav>
                                      </p:tavLst>
                                    </p:anim>
                                    <p:anim calcmode="lin" valueType="num">
                                      <p:cBhvr>
                                        <p:cTn id="9" dur="500" fill="hold"/>
                                        <p:tgtEl>
                                          <p:spTgt spid="6"/>
                                        </p:tgtEl>
                                        <p:attrNameLst>
                                          <p:attrName>ppt_h</p:attrName>
                                        </p:attrNameLst>
                                      </p:cBhvr>
                                      <p:tavLst>
                                        <p:tav tm="0">
                                          <p:val>
                                            <p:fltVal val="0"/>
                                          </p:val>
                                        </p:tav>
                                        <p:tav tm="100000">
                                          <p:val>
                                            <p:strVal val="#ppt_h"/>
                                          </p:val>
                                        </p:tav>
                                      </p:tavLst>
                                    </p:anim>
                                    <p:anim calcmode="lin" valueType="num">
                                      <p:cBhvr>
                                        <p:cTn id="10" dur="500" fill="hold"/>
                                        <p:tgtEl>
                                          <p:spTgt spid="6"/>
                                        </p:tgtEl>
                                        <p:attrNameLst>
                                          <p:attrName>ppt_w</p:attrName>
                                        </p:attrNameLst>
                                      </p:cBhvr>
                                      <p:tavLst>
                                        <p:tav tm="0">
                                          <p:val>
                                            <p:fltVal val="0"/>
                                          </p:val>
                                        </p:tav>
                                        <p:tav tm="100000">
                                          <p:val>
                                            <p:strVal val="#ppt_w"/>
                                          </p:val>
                                        </p:tav>
                                      </p:tavLst>
                                    </p:anim>
                                  </p:childTnLst>
                                </p:cTn>
                              </p:par>
                            </p:childTnLst>
                          </p:cTn>
                        </p:par>
                      </p:childTnLst>
                    </p:cTn>
                  </p:par>
                  <p:par>
                    <p:cTn id="11" fill="hold">
                      <p:stCondLst>
                        <p:cond delay="indefinite"/>
                      </p:stCondLst>
                      <p:childTnLst>
                        <p:par>
                          <p:cTn id="12" fill="hold">
                            <p:stCondLst>
                              <p:cond delay="0"/>
                            </p:stCondLst>
                            <p:childTnLst>
                              <p:par>
                                <p:cTn id="13" presetID="5" presetClass="entr" presetSubtype="1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checkerboard(across)">
                                      <p:cBhvr>
                                        <p:cTn id="15" dur="500"/>
                                        <p:tgtEl>
                                          <p:spTgt spid="15"/>
                                        </p:tgtEl>
                                      </p:cBhvr>
                                    </p:animEffect>
                                  </p:childTnLst>
                                </p:cTn>
                              </p:par>
                            </p:childTnLst>
                          </p:cTn>
                        </p:par>
                      </p:childTnLst>
                    </p:cTn>
                  </p:par>
                  <p:par>
                    <p:cTn id="16" fill="hold">
                      <p:stCondLst>
                        <p:cond delay="indefinite"/>
                      </p:stCondLst>
                      <p:childTnLst>
                        <p:par>
                          <p:cTn id="17" fill="hold">
                            <p:stCondLst>
                              <p:cond delay="0"/>
                            </p:stCondLst>
                            <p:childTnLst>
                              <p:par>
                                <p:cTn id="18" presetID="5" presetClass="entr" presetSubtype="10" fill="hold" grpId="0" nodeType="click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checkerboard(across)">
                                      <p:cBhvr>
                                        <p:cTn id="20" dur="500"/>
                                        <p:tgtEl>
                                          <p:spTgt spid="16"/>
                                        </p:tgtEl>
                                      </p:cBhvr>
                                    </p:animEffect>
                                  </p:childTnLst>
                                </p:cTn>
                              </p:par>
                            </p:childTnLst>
                          </p:cTn>
                        </p:par>
                      </p:childTnLst>
                    </p:cTn>
                  </p:par>
                  <p:par>
                    <p:cTn id="21" fill="hold">
                      <p:stCondLst>
                        <p:cond delay="indefinite"/>
                      </p:stCondLst>
                      <p:childTnLst>
                        <p:par>
                          <p:cTn id="22" fill="hold">
                            <p:stCondLst>
                              <p:cond delay="0"/>
                            </p:stCondLst>
                            <p:childTnLst>
                              <p:par>
                                <p:cTn id="23" presetID="5" presetClass="entr" presetSubtype="10"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checkerboard(across)">
                                      <p:cBhvr>
                                        <p:cTn id="25" dur="500"/>
                                        <p:tgtEl>
                                          <p:spTgt spid="17"/>
                                        </p:tgtEl>
                                      </p:cBhvr>
                                    </p:animEffect>
                                  </p:childTnLst>
                                </p:cTn>
                              </p:par>
                            </p:childTnLst>
                          </p:cTn>
                        </p:par>
                      </p:childTnLst>
                    </p:cTn>
                  </p:par>
                  <p:par>
                    <p:cTn id="26" fill="hold">
                      <p:stCondLst>
                        <p:cond delay="indefinite"/>
                      </p:stCondLst>
                      <p:childTnLst>
                        <p:par>
                          <p:cTn id="27" fill="hold">
                            <p:stCondLst>
                              <p:cond delay="0"/>
                            </p:stCondLst>
                            <p:childTnLst>
                              <p:par>
                                <p:cTn id="28" presetID="5" presetClass="exit" presetSubtype="10" fill="hold" grpId="1" nodeType="clickEffect">
                                  <p:stCondLst>
                                    <p:cond delay="0"/>
                                  </p:stCondLst>
                                  <p:childTnLst>
                                    <p:animEffect transition="out" filter="checkerboard(across)">
                                      <p:cBhvr>
                                        <p:cTn id="29" dur="500"/>
                                        <p:tgtEl>
                                          <p:spTgt spid="17"/>
                                        </p:tgtEl>
                                      </p:cBhvr>
                                    </p:animEffect>
                                    <p:set>
                                      <p:cBhvr>
                                        <p:cTn id="30" dur="1" fill="hold">
                                          <p:stCondLst>
                                            <p:cond delay="499"/>
                                          </p:stCondLst>
                                        </p:cTn>
                                        <p:tgtEl>
                                          <p:spTgt spid="17"/>
                                        </p:tgtEl>
                                        <p:attrNameLst>
                                          <p:attrName>style.visibility</p:attrName>
                                        </p:attrNameLst>
                                      </p:cBhvr>
                                      <p:to>
                                        <p:strVal val="hidden"/>
                                      </p:to>
                                    </p:set>
                                  </p:childTnLst>
                                </p:cTn>
                              </p:par>
                              <p:par>
                                <p:cTn id="31" presetID="5" presetClass="exit" presetSubtype="10" fill="hold" grpId="1" nodeType="withEffect">
                                  <p:stCondLst>
                                    <p:cond delay="0"/>
                                  </p:stCondLst>
                                  <p:childTnLst>
                                    <p:animEffect transition="out" filter="checkerboard(across)">
                                      <p:cBhvr>
                                        <p:cTn id="32" dur="500"/>
                                        <p:tgtEl>
                                          <p:spTgt spid="16"/>
                                        </p:tgtEl>
                                      </p:cBhvr>
                                    </p:animEffect>
                                    <p:set>
                                      <p:cBhvr>
                                        <p:cTn id="33" dur="1" fill="hold">
                                          <p:stCondLst>
                                            <p:cond delay="499"/>
                                          </p:stCondLst>
                                        </p:cTn>
                                        <p:tgtEl>
                                          <p:spTgt spid="16"/>
                                        </p:tgtEl>
                                        <p:attrNameLst>
                                          <p:attrName>style.visibility</p:attrName>
                                        </p:attrNameLst>
                                      </p:cBhvr>
                                      <p:to>
                                        <p:strVal val="hidden"/>
                                      </p:to>
                                    </p:set>
                                  </p:childTnLst>
                                </p:cTn>
                              </p:par>
                              <p:par>
                                <p:cTn id="34" presetID="5" presetClass="exit" presetSubtype="10" fill="hold" grpId="1" nodeType="withEffect">
                                  <p:stCondLst>
                                    <p:cond delay="0"/>
                                  </p:stCondLst>
                                  <p:childTnLst>
                                    <p:animEffect transition="out" filter="checkerboard(across)">
                                      <p:cBhvr>
                                        <p:cTn id="35" dur="500"/>
                                        <p:tgtEl>
                                          <p:spTgt spid="15"/>
                                        </p:tgtEl>
                                      </p:cBhvr>
                                    </p:animEffect>
                                    <p:set>
                                      <p:cBhvr>
                                        <p:cTn id="36" dur="1" fill="hold">
                                          <p:stCondLst>
                                            <p:cond delay="499"/>
                                          </p:stCondLst>
                                        </p:cTn>
                                        <p:tgtEl>
                                          <p:spTgt spid="15"/>
                                        </p:tgtEl>
                                        <p:attrNameLst>
                                          <p:attrName>style.visibility</p:attrName>
                                        </p:attrNameLst>
                                      </p:cBhvr>
                                      <p:to>
                                        <p:strVal val="hidden"/>
                                      </p:to>
                                    </p:set>
                                  </p:childTnLst>
                                </p:cTn>
                              </p:par>
                              <p:par>
                                <p:cTn id="37" presetID="5" presetClass="entr" presetSubtype="10" fill="hold" grpId="0" nodeType="withEffect">
                                  <p:stCondLst>
                                    <p:cond delay="0"/>
                                  </p:stCondLst>
                                  <p:childTnLst>
                                    <p:set>
                                      <p:cBhvr>
                                        <p:cTn id="38" dur="1" fill="hold">
                                          <p:stCondLst>
                                            <p:cond delay="0"/>
                                          </p:stCondLst>
                                        </p:cTn>
                                        <p:tgtEl>
                                          <p:spTgt spid="9"/>
                                        </p:tgtEl>
                                        <p:attrNameLst>
                                          <p:attrName>style.visibility</p:attrName>
                                        </p:attrNameLst>
                                      </p:cBhvr>
                                      <p:to>
                                        <p:strVal val="visible"/>
                                      </p:to>
                                    </p:set>
                                    <p:animEffect transition="in" filter="checkerboard(across)">
                                      <p:cBhvr>
                                        <p:cTn id="39" dur="500"/>
                                        <p:tgtEl>
                                          <p:spTgt spid="9"/>
                                        </p:tgtEl>
                                      </p:cBhvr>
                                    </p:animEffect>
                                  </p:childTnLst>
                                </p:cTn>
                              </p:par>
                            </p:childTnLst>
                          </p:cTn>
                        </p:par>
                      </p:childTnLst>
                    </p:cTn>
                  </p:par>
                  <p:par>
                    <p:cTn id="40" fill="hold">
                      <p:stCondLst>
                        <p:cond delay="indefinite"/>
                      </p:stCondLst>
                      <p:childTnLst>
                        <p:par>
                          <p:cTn id="41" fill="hold">
                            <p:stCondLst>
                              <p:cond delay="0"/>
                            </p:stCondLst>
                            <p:childTnLst>
                              <p:par>
                                <p:cTn id="42" presetID="5" presetClass="entr" presetSubtype="10" fill="hold" grpId="0" nodeType="clickEffect">
                                  <p:stCondLst>
                                    <p:cond delay="0"/>
                                  </p:stCondLst>
                                  <p:childTnLst>
                                    <p:set>
                                      <p:cBhvr>
                                        <p:cTn id="43" dur="1" fill="hold">
                                          <p:stCondLst>
                                            <p:cond delay="0"/>
                                          </p:stCondLst>
                                        </p:cTn>
                                        <p:tgtEl>
                                          <p:spTgt spid="12"/>
                                        </p:tgtEl>
                                        <p:attrNameLst>
                                          <p:attrName>style.visibility</p:attrName>
                                        </p:attrNameLst>
                                      </p:cBhvr>
                                      <p:to>
                                        <p:strVal val="visible"/>
                                      </p:to>
                                    </p:set>
                                    <p:animEffect transition="in" filter="checkerboard(across)">
                                      <p:cBhvr>
                                        <p:cTn id="44" dur="500"/>
                                        <p:tgtEl>
                                          <p:spTgt spid="12"/>
                                        </p:tgtEl>
                                      </p:cBhvr>
                                    </p:animEffect>
                                  </p:childTnLst>
                                </p:cTn>
                              </p:par>
                            </p:childTnLst>
                          </p:cTn>
                        </p:par>
                      </p:childTnLst>
                    </p:cTn>
                  </p:par>
                  <p:par>
                    <p:cTn id="45" fill="hold">
                      <p:stCondLst>
                        <p:cond delay="indefinite"/>
                      </p:stCondLst>
                      <p:childTnLst>
                        <p:par>
                          <p:cTn id="46" fill="hold">
                            <p:stCondLst>
                              <p:cond delay="0"/>
                            </p:stCondLst>
                            <p:childTnLst>
                              <p:par>
                                <p:cTn id="47" presetID="5" presetClass="entr" presetSubtype="10" fill="hold" grpId="0" nodeType="clickEffect">
                                  <p:stCondLst>
                                    <p:cond delay="0"/>
                                  </p:stCondLst>
                                  <p:childTnLst>
                                    <p:set>
                                      <p:cBhvr>
                                        <p:cTn id="48" dur="1" fill="hold">
                                          <p:stCondLst>
                                            <p:cond delay="0"/>
                                          </p:stCondLst>
                                        </p:cTn>
                                        <p:tgtEl>
                                          <p:spTgt spid="13"/>
                                        </p:tgtEl>
                                        <p:attrNameLst>
                                          <p:attrName>style.visibility</p:attrName>
                                        </p:attrNameLst>
                                      </p:cBhvr>
                                      <p:to>
                                        <p:strVal val="visible"/>
                                      </p:to>
                                    </p:set>
                                    <p:animEffect transition="in" filter="checkerboard(across)">
                                      <p:cBhvr>
                                        <p:cTn id="49" dur="500"/>
                                        <p:tgtEl>
                                          <p:spTgt spid="13"/>
                                        </p:tgtEl>
                                      </p:cBhvr>
                                    </p:animEffect>
                                  </p:childTnLst>
                                </p:cTn>
                              </p:par>
                            </p:childTnLst>
                          </p:cTn>
                        </p:par>
                      </p:childTnLst>
                    </p:cTn>
                  </p:par>
                  <p:par>
                    <p:cTn id="50" fill="hold">
                      <p:stCondLst>
                        <p:cond delay="indefinite"/>
                      </p:stCondLst>
                      <p:childTnLst>
                        <p:par>
                          <p:cTn id="51" fill="hold">
                            <p:stCondLst>
                              <p:cond delay="0"/>
                            </p:stCondLst>
                            <p:childTnLst>
                              <p:par>
                                <p:cTn id="52" presetID="5" presetClass="exit" presetSubtype="10" fill="hold" grpId="1" nodeType="clickEffect">
                                  <p:stCondLst>
                                    <p:cond delay="0"/>
                                  </p:stCondLst>
                                  <p:childTnLst>
                                    <p:animEffect transition="out" filter="checkerboard(across)">
                                      <p:cBhvr>
                                        <p:cTn id="53" dur="500"/>
                                        <p:tgtEl>
                                          <p:spTgt spid="12"/>
                                        </p:tgtEl>
                                      </p:cBhvr>
                                    </p:animEffect>
                                    <p:set>
                                      <p:cBhvr>
                                        <p:cTn id="54" dur="1" fill="hold">
                                          <p:stCondLst>
                                            <p:cond delay="499"/>
                                          </p:stCondLst>
                                        </p:cTn>
                                        <p:tgtEl>
                                          <p:spTgt spid="12"/>
                                        </p:tgtEl>
                                        <p:attrNameLst>
                                          <p:attrName>style.visibility</p:attrName>
                                        </p:attrNameLst>
                                      </p:cBhvr>
                                      <p:to>
                                        <p:strVal val="hidden"/>
                                      </p:to>
                                    </p:set>
                                  </p:childTnLst>
                                </p:cTn>
                              </p:par>
                              <p:par>
                                <p:cTn id="55" presetID="5" presetClass="exit" presetSubtype="10" fill="hold" grpId="1" nodeType="withEffect">
                                  <p:stCondLst>
                                    <p:cond delay="0"/>
                                  </p:stCondLst>
                                  <p:childTnLst>
                                    <p:animEffect transition="out" filter="checkerboard(across)">
                                      <p:cBhvr>
                                        <p:cTn id="56" dur="500"/>
                                        <p:tgtEl>
                                          <p:spTgt spid="13"/>
                                        </p:tgtEl>
                                      </p:cBhvr>
                                    </p:animEffect>
                                    <p:set>
                                      <p:cBhvr>
                                        <p:cTn id="57" dur="1" fill="hold">
                                          <p:stCondLst>
                                            <p:cond delay="499"/>
                                          </p:stCondLst>
                                        </p:cTn>
                                        <p:tgtEl>
                                          <p:spTgt spid="13"/>
                                        </p:tgtEl>
                                        <p:attrNameLst>
                                          <p:attrName>style.visibility</p:attrName>
                                        </p:attrNameLst>
                                      </p:cBhvr>
                                      <p:to>
                                        <p:strVal val="hidden"/>
                                      </p:to>
                                    </p:set>
                                  </p:childTnLst>
                                </p:cTn>
                              </p:par>
                              <p:par>
                                <p:cTn id="58" presetID="5" presetClass="exit" presetSubtype="10" fill="hold" grpId="1" nodeType="withEffect">
                                  <p:stCondLst>
                                    <p:cond delay="0"/>
                                  </p:stCondLst>
                                  <p:childTnLst>
                                    <p:animEffect transition="out" filter="checkerboard(across)">
                                      <p:cBhvr>
                                        <p:cTn id="59" dur="500"/>
                                        <p:tgtEl>
                                          <p:spTgt spid="9"/>
                                        </p:tgtEl>
                                      </p:cBhvr>
                                    </p:animEffect>
                                    <p:set>
                                      <p:cBhvr>
                                        <p:cTn id="60" dur="1" fill="hold">
                                          <p:stCondLst>
                                            <p:cond delay="499"/>
                                          </p:stCondLst>
                                        </p:cTn>
                                        <p:tgtEl>
                                          <p:spTgt spid="9"/>
                                        </p:tgtEl>
                                        <p:attrNameLst>
                                          <p:attrName>style.visibility</p:attrName>
                                        </p:attrNameLst>
                                      </p:cBhvr>
                                      <p:to>
                                        <p:strVal val="hidden"/>
                                      </p:to>
                                    </p:set>
                                  </p:childTnLst>
                                </p:cTn>
                              </p:par>
                              <p:par>
                                <p:cTn id="61" presetID="5" presetClass="entr" presetSubtype="10" fill="hold" grpId="0" nodeType="withEffect">
                                  <p:stCondLst>
                                    <p:cond delay="0"/>
                                  </p:stCondLst>
                                  <p:childTnLst>
                                    <p:set>
                                      <p:cBhvr>
                                        <p:cTn id="62" dur="1" fill="hold">
                                          <p:stCondLst>
                                            <p:cond delay="0"/>
                                          </p:stCondLst>
                                        </p:cTn>
                                        <p:tgtEl>
                                          <p:spTgt spid="10"/>
                                        </p:tgtEl>
                                        <p:attrNameLst>
                                          <p:attrName>style.visibility</p:attrName>
                                        </p:attrNameLst>
                                      </p:cBhvr>
                                      <p:to>
                                        <p:strVal val="visible"/>
                                      </p:to>
                                    </p:set>
                                    <p:animEffect transition="in" filter="checkerboard(across)">
                                      <p:cBhvr>
                                        <p:cTn id="63" dur="500"/>
                                        <p:tgtEl>
                                          <p:spTgt spid="10"/>
                                        </p:tgtEl>
                                      </p:cBhvr>
                                    </p:animEffect>
                                  </p:childTnLst>
                                </p:cTn>
                              </p:par>
                            </p:childTnLst>
                          </p:cTn>
                        </p:par>
                      </p:childTnLst>
                    </p:cTn>
                  </p:par>
                  <p:par>
                    <p:cTn id="64" fill="hold">
                      <p:stCondLst>
                        <p:cond delay="indefinite"/>
                      </p:stCondLst>
                      <p:childTnLst>
                        <p:par>
                          <p:cTn id="65" fill="hold">
                            <p:stCondLst>
                              <p:cond delay="0"/>
                            </p:stCondLst>
                            <p:childTnLst>
                              <p:par>
                                <p:cTn id="66" presetID="5" presetClass="entr" presetSubtype="10" fill="hold" grpId="0" nodeType="clickEffect">
                                  <p:stCondLst>
                                    <p:cond delay="0"/>
                                  </p:stCondLst>
                                  <p:childTnLst>
                                    <p:set>
                                      <p:cBhvr>
                                        <p:cTn id="67" dur="1" fill="hold">
                                          <p:stCondLst>
                                            <p:cond delay="0"/>
                                          </p:stCondLst>
                                        </p:cTn>
                                        <p:tgtEl>
                                          <p:spTgt spid="14"/>
                                        </p:tgtEl>
                                        <p:attrNameLst>
                                          <p:attrName>style.visibility</p:attrName>
                                        </p:attrNameLst>
                                      </p:cBhvr>
                                      <p:to>
                                        <p:strVal val="visible"/>
                                      </p:to>
                                    </p:set>
                                    <p:animEffect transition="in" filter="checkerboard(across)">
                                      <p:cBhvr>
                                        <p:cTn id="68" dur="500"/>
                                        <p:tgtEl>
                                          <p:spTgt spid="14"/>
                                        </p:tgtEl>
                                      </p:cBhvr>
                                    </p:animEffect>
                                  </p:childTnLst>
                                </p:cTn>
                              </p:par>
                            </p:childTnLst>
                          </p:cTn>
                        </p:par>
                      </p:childTnLst>
                    </p:cTn>
                  </p:par>
                  <p:par>
                    <p:cTn id="69" fill="hold">
                      <p:stCondLst>
                        <p:cond delay="indefinite"/>
                      </p:stCondLst>
                      <p:childTnLst>
                        <p:par>
                          <p:cTn id="70" fill="hold">
                            <p:stCondLst>
                              <p:cond delay="0"/>
                            </p:stCondLst>
                            <p:childTnLst>
                              <p:par>
                                <p:cTn id="71" presetID="5" presetClass="entr" presetSubtype="10" fill="hold" grpId="0" nodeType="clickEffect">
                                  <p:stCondLst>
                                    <p:cond delay="0"/>
                                  </p:stCondLst>
                                  <p:childTnLst>
                                    <p:set>
                                      <p:cBhvr>
                                        <p:cTn id="72" dur="1" fill="hold">
                                          <p:stCondLst>
                                            <p:cond delay="0"/>
                                          </p:stCondLst>
                                        </p:cTn>
                                        <p:tgtEl>
                                          <p:spTgt spid="19"/>
                                        </p:tgtEl>
                                        <p:attrNameLst>
                                          <p:attrName>style.visibility</p:attrName>
                                        </p:attrNameLst>
                                      </p:cBhvr>
                                      <p:to>
                                        <p:strVal val="visible"/>
                                      </p:to>
                                    </p:set>
                                    <p:animEffect transition="in" filter="checkerboard(across)">
                                      <p:cBhvr>
                                        <p:cTn id="73"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5" grpId="1"/>
      <p:bldP spid="16" grpId="0"/>
      <p:bldP spid="16" grpId="1"/>
      <p:bldP spid="17" grpId="0"/>
      <p:bldP spid="17" grpId="1"/>
      <p:bldP spid="9" grpId="0"/>
      <p:bldP spid="9" grpId="1"/>
      <p:bldP spid="10" grpId="0"/>
      <p:bldP spid="12" grpId="0"/>
      <p:bldP spid="12" grpId="1"/>
      <p:bldP spid="13" grpId="0"/>
      <p:bldP spid="13" grpId="1"/>
      <p:bldP spid="14" grpId="0"/>
      <p:bldP spid="1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a:xfrm>
            <a:off x="0" y="6416675"/>
            <a:ext cx="8305800" cy="365125"/>
          </a:xfrm>
        </p:spPr>
        <p:txBody>
          <a:bodyPr/>
          <a:lstStyle/>
          <a:p>
            <a:r>
              <a:rPr lang="en-US" sz="2000" dirty="0" smtClean="0">
                <a:solidFill>
                  <a:schemeClr val="tx1"/>
                </a:solidFill>
                <a:effectLst>
                  <a:outerShdw blurRad="38100" dist="38100" dir="2700000" algn="tl">
                    <a:srgbClr val="000000">
                      <a:alpha val="43137"/>
                    </a:srgbClr>
                  </a:outerShdw>
                </a:effectLst>
              </a:rPr>
              <a:t>Team Annex        Implementation Demo        Team Member: Brian Olsen</a:t>
            </a:r>
            <a:endParaRPr lang="en-US" sz="2000" dirty="0">
              <a:solidFill>
                <a:schemeClr val="tx1"/>
              </a:solidFill>
              <a:effectLst>
                <a:outerShdw blurRad="38100" dist="38100" dir="2700000" algn="tl">
                  <a:srgbClr val="000000">
                    <a:alpha val="43137"/>
                  </a:srgbClr>
                </a:outerShdw>
              </a:effectLst>
            </a:endParaRPr>
          </a:p>
        </p:txBody>
      </p:sp>
      <p:sp>
        <p:nvSpPr>
          <p:cNvPr id="5" name="Slide Number Placeholder 4"/>
          <p:cNvSpPr>
            <a:spLocks noGrp="1"/>
          </p:cNvSpPr>
          <p:nvPr>
            <p:ph type="sldNum" sz="quarter" idx="12"/>
          </p:nvPr>
        </p:nvSpPr>
        <p:spPr/>
        <p:txBody>
          <a:bodyPr/>
          <a:lstStyle/>
          <a:p>
            <a:fld id="{6AE24FF2-A473-4DB8-89E5-C8B042026214}" type="slidenum">
              <a:rPr lang="en-US" sz="2000" smtClean="0">
                <a:solidFill>
                  <a:schemeClr val="tx1"/>
                </a:solidFill>
                <a:effectLst>
                  <a:outerShdw blurRad="38100" dist="38100" dir="2700000" algn="tl">
                    <a:srgbClr val="000000">
                      <a:alpha val="43137"/>
                    </a:srgbClr>
                  </a:outerShdw>
                </a:effectLst>
              </a:rPr>
              <a:pPr/>
              <a:t>19</a:t>
            </a:fld>
            <a:endParaRPr lang="en-US" sz="2000" dirty="0">
              <a:solidFill>
                <a:schemeClr val="tx1"/>
              </a:solidFill>
              <a:effectLst>
                <a:outerShdw blurRad="38100" dist="38100" dir="2700000" algn="tl">
                  <a:srgbClr val="000000">
                    <a:alpha val="43137"/>
                  </a:srgbClr>
                </a:outerShdw>
              </a:effectLst>
            </a:endParaRPr>
          </a:p>
        </p:txBody>
      </p:sp>
      <p:pic>
        <p:nvPicPr>
          <p:cNvPr id="6" name="Content Placeholder 5" descr="Capture.PNG"/>
          <p:cNvPicPr>
            <a:picLocks noGrp="1"/>
          </p:cNvPicPr>
          <p:nvPr>
            <p:ph idx="1"/>
          </p:nvPr>
        </p:nvPicPr>
        <p:blipFill>
          <a:blip r:embed="rId3" cstate="print"/>
          <a:stretch>
            <a:fillRect/>
          </a:stretch>
        </p:blipFill>
        <p:spPr>
          <a:xfrm>
            <a:off x="609600" y="381000"/>
            <a:ext cx="7924800" cy="5791200"/>
          </a:xfrm>
        </p:spPr>
      </p:pic>
    </p:spTree>
  </p:cSld>
  <p:clrMapOvr>
    <a:masterClrMapping/>
  </p:clrMapOvr>
  <p:transition>
    <p:wheel/>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a:xfrm>
            <a:off x="152400" y="6416675"/>
            <a:ext cx="8382000" cy="365125"/>
          </a:xfrm>
        </p:spPr>
        <p:txBody>
          <a:bodyPr/>
          <a:lstStyle/>
          <a:p>
            <a:r>
              <a:rPr lang="en-US" sz="2000" dirty="0" smtClean="0">
                <a:solidFill>
                  <a:schemeClr val="tx1"/>
                </a:solidFill>
                <a:effectLst>
                  <a:outerShdw blurRad="38100" dist="38100" dir="2700000" algn="tl">
                    <a:srgbClr val="000000">
                      <a:alpha val="43137"/>
                    </a:srgbClr>
                  </a:outerShdw>
                </a:effectLst>
              </a:rPr>
              <a:t>Team Annex         Project Overview         Team Member: Joshua Koehn</a:t>
            </a:r>
            <a:endParaRPr lang="en-US" sz="2000" dirty="0">
              <a:solidFill>
                <a:schemeClr val="tx1"/>
              </a:solidFill>
              <a:effectLst>
                <a:outerShdw blurRad="38100" dist="38100" dir="2700000" algn="tl">
                  <a:srgbClr val="000000">
                    <a:alpha val="43137"/>
                  </a:srgbClr>
                </a:outerShdw>
              </a:effectLst>
            </a:endParaRPr>
          </a:p>
        </p:txBody>
      </p:sp>
      <p:sp>
        <p:nvSpPr>
          <p:cNvPr id="5" name="Slide Number Placeholder 4"/>
          <p:cNvSpPr>
            <a:spLocks noGrp="1"/>
          </p:cNvSpPr>
          <p:nvPr>
            <p:ph type="sldNum" sz="quarter" idx="12"/>
          </p:nvPr>
        </p:nvSpPr>
        <p:spPr/>
        <p:txBody>
          <a:bodyPr/>
          <a:lstStyle/>
          <a:p>
            <a:fld id="{6AE24FF2-A473-4DB8-89E5-C8B042026214}" type="slidenum">
              <a:rPr lang="en-US" sz="2000" smtClean="0">
                <a:solidFill>
                  <a:schemeClr val="tx1"/>
                </a:solidFill>
                <a:effectLst>
                  <a:outerShdw blurRad="38100" dist="38100" dir="2700000" algn="tl">
                    <a:srgbClr val="000000">
                      <a:alpha val="43137"/>
                    </a:srgbClr>
                  </a:outerShdw>
                </a:effectLst>
              </a:rPr>
              <a:pPr/>
              <a:t>2</a:t>
            </a:fld>
            <a:endParaRPr lang="en-US" sz="2000" dirty="0">
              <a:solidFill>
                <a:schemeClr val="tx1"/>
              </a:solidFill>
              <a:effectLst>
                <a:outerShdw blurRad="38100" dist="38100" dir="2700000" algn="tl">
                  <a:srgbClr val="000000">
                    <a:alpha val="43137"/>
                  </a:srgbClr>
                </a:outerShdw>
              </a:effectLst>
            </a:endParaRPr>
          </a:p>
        </p:txBody>
      </p:sp>
      <p:pic>
        <p:nvPicPr>
          <p:cNvPr id="18" name="Content Placeholder 5" descr="Capture.PNG"/>
          <p:cNvPicPr>
            <a:picLocks noGrp="1"/>
          </p:cNvPicPr>
          <p:nvPr>
            <p:ph idx="1"/>
          </p:nvPr>
        </p:nvPicPr>
        <p:blipFill>
          <a:blip r:embed="rId2" cstate="print"/>
          <a:stretch>
            <a:fillRect/>
          </a:stretch>
        </p:blipFill>
        <p:spPr>
          <a:xfrm>
            <a:off x="2057400" y="685800"/>
            <a:ext cx="6181344" cy="4800600"/>
          </a:xfrm>
          <a:scene3d>
            <a:camera prst="perspectiveHeroicExtremeLeftFacing"/>
            <a:lightRig rig="threePt" dir="t"/>
          </a:scene3d>
        </p:spPr>
      </p:pic>
      <p:sp>
        <p:nvSpPr>
          <p:cNvPr id="19" name="TextBox 18"/>
          <p:cNvSpPr txBox="1"/>
          <p:nvPr/>
        </p:nvSpPr>
        <p:spPr>
          <a:xfrm>
            <a:off x="228600" y="1066800"/>
            <a:ext cx="2819400" cy="954107"/>
          </a:xfrm>
          <a:prstGeom prst="rect">
            <a:avLst/>
          </a:prstGeom>
          <a:noFill/>
        </p:spPr>
        <p:txBody>
          <a:bodyPr wrap="square" rtlCol="0">
            <a:spAutoFit/>
          </a:bodyPr>
          <a:lstStyle/>
          <a:p>
            <a:pPr>
              <a:buFont typeface="Arial" pitchFamily="34" charset="0"/>
              <a:buChar char="•"/>
            </a:pPr>
            <a:r>
              <a:rPr lang="en-US" sz="2800" dirty="0" smtClean="0">
                <a:effectLst>
                  <a:outerShdw blurRad="38100" dist="38100" dir="2700000" algn="tl">
                    <a:srgbClr val="000000">
                      <a:alpha val="43137"/>
                    </a:srgbClr>
                  </a:outerShdw>
                </a:effectLst>
              </a:rPr>
              <a:t>  Navigation Software</a:t>
            </a:r>
            <a:endParaRPr lang="en-US" sz="2800" dirty="0">
              <a:effectLst>
                <a:outerShdw blurRad="38100" dist="38100" dir="2700000" algn="tl">
                  <a:srgbClr val="000000">
                    <a:alpha val="43137"/>
                  </a:srgbClr>
                </a:outerShdw>
              </a:effectLst>
            </a:endParaRPr>
          </a:p>
        </p:txBody>
      </p:sp>
      <p:sp>
        <p:nvSpPr>
          <p:cNvPr id="20" name="TextBox 19"/>
          <p:cNvSpPr txBox="1"/>
          <p:nvPr/>
        </p:nvSpPr>
        <p:spPr>
          <a:xfrm>
            <a:off x="228600" y="2286000"/>
            <a:ext cx="2438400" cy="954107"/>
          </a:xfrm>
          <a:prstGeom prst="rect">
            <a:avLst/>
          </a:prstGeom>
          <a:noFill/>
        </p:spPr>
        <p:txBody>
          <a:bodyPr wrap="square" rtlCol="0">
            <a:spAutoFit/>
          </a:bodyPr>
          <a:lstStyle/>
          <a:p>
            <a:pPr>
              <a:buFont typeface="Arial" pitchFamily="34" charset="0"/>
              <a:buChar char="•"/>
            </a:pPr>
            <a:r>
              <a:rPr lang="en-US" sz="2800" dirty="0" smtClean="0">
                <a:effectLst>
                  <a:outerShdw blurRad="38100" dist="38100" dir="2700000" algn="tl">
                    <a:srgbClr val="000000">
                      <a:alpha val="43137"/>
                    </a:srgbClr>
                  </a:outerShdw>
                </a:effectLst>
              </a:rPr>
              <a:t>  Touch-screen Kiosk</a:t>
            </a:r>
            <a:endParaRPr lang="en-US" sz="2800" dirty="0">
              <a:effectLst>
                <a:outerShdw blurRad="38100" dist="38100" dir="2700000" algn="tl">
                  <a:srgbClr val="000000">
                    <a:alpha val="43137"/>
                  </a:srgbClr>
                </a:outerShdw>
              </a:effectLst>
            </a:endParaRPr>
          </a:p>
        </p:txBody>
      </p:sp>
      <p:sp>
        <p:nvSpPr>
          <p:cNvPr id="21" name="TextBox 20"/>
          <p:cNvSpPr txBox="1"/>
          <p:nvPr/>
        </p:nvSpPr>
        <p:spPr>
          <a:xfrm>
            <a:off x="228600" y="3429000"/>
            <a:ext cx="2438400" cy="954107"/>
          </a:xfrm>
          <a:prstGeom prst="rect">
            <a:avLst/>
          </a:prstGeom>
          <a:noFill/>
        </p:spPr>
        <p:txBody>
          <a:bodyPr wrap="square" rtlCol="0">
            <a:spAutoFit/>
          </a:bodyPr>
          <a:lstStyle/>
          <a:p>
            <a:pPr>
              <a:buFont typeface="Arial" pitchFamily="34" charset="0"/>
              <a:buChar char="•"/>
            </a:pPr>
            <a:r>
              <a:rPr lang="en-US" sz="2800" dirty="0" smtClean="0">
                <a:effectLst>
                  <a:outerShdw blurRad="38100" dist="38100" dir="2700000" algn="tl">
                    <a:srgbClr val="000000">
                      <a:alpha val="43137"/>
                    </a:srgbClr>
                  </a:outerShdw>
                </a:effectLst>
              </a:rPr>
              <a:t>  Staff Information</a:t>
            </a:r>
            <a:endParaRPr lang="en-US" sz="2800" dirty="0">
              <a:effectLst>
                <a:outerShdw blurRad="38100" dist="38100" dir="2700000" algn="tl">
                  <a:srgbClr val="000000">
                    <a:alpha val="43137"/>
                  </a:srgbClr>
                </a:outerShdw>
              </a:effectLst>
            </a:endParaRPr>
          </a:p>
        </p:txBody>
      </p:sp>
      <p:sp>
        <p:nvSpPr>
          <p:cNvPr id="22" name="TextBox 21"/>
          <p:cNvSpPr txBox="1"/>
          <p:nvPr/>
        </p:nvSpPr>
        <p:spPr>
          <a:xfrm>
            <a:off x="228600" y="4648200"/>
            <a:ext cx="2438400" cy="954107"/>
          </a:xfrm>
          <a:prstGeom prst="rect">
            <a:avLst/>
          </a:prstGeom>
          <a:noFill/>
        </p:spPr>
        <p:txBody>
          <a:bodyPr wrap="square" rtlCol="0">
            <a:spAutoFit/>
          </a:bodyPr>
          <a:lstStyle/>
          <a:p>
            <a:pPr>
              <a:buFont typeface="Arial" pitchFamily="34" charset="0"/>
              <a:buChar char="•"/>
            </a:pPr>
            <a:r>
              <a:rPr lang="en-US" sz="2800" dirty="0" smtClean="0">
                <a:effectLst>
                  <a:outerShdw blurRad="38100" dist="38100" dir="2700000" algn="tl">
                    <a:srgbClr val="000000">
                      <a:alpha val="43137"/>
                    </a:srgbClr>
                  </a:outerShdw>
                </a:effectLst>
              </a:rPr>
              <a:t>  Room Information</a:t>
            </a:r>
            <a:endParaRPr lang="en-US" sz="2800" dirty="0">
              <a:effectLst>
                <a:outerShdw blurRad="38100" dist="38100" dir="2700000" algn="tl">
                  <a:srgbClr val="000000">
                    <a:alpha val="43137"/>
                  </a:srgbClr>
                </a:outerShdw>
              </a:effectLst>
            </a:endParaRPr>
          </a:p>
        </p:txBody>
      </p:sp>
    </p:spTree>
  </p:cSld>
  <p:clrMapOvr>
    <a:masterClrMapping/>
  </p:clrMapOvr>
  <p:transition>
    <p:whee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anim calcmode="lin" valueType="num">
                                      <p:cBhvr>
                                        <p:cTn id="8" dur="500" fill="hold"/>
                                        <p:tgtEl>
                                          <p:spTgt spid="18"/>
                                        </p:tgtEl>
                                        <p:attrNameLst>
                                          <p:attrName>style.rotation</p:attrName>
                                        </p:attrNameLst>
                                      </p:cBhvr>
                                      <p:tavLst>
                                        <p:tav tm="0">
                                          <p:val>
                                            <p:fltVal val="720"/>
                                          </p:val>
                                        </p:tav>
                                        <p:tav tm="100000">
                                          <p:val>
                                            <p:fltVal val="0"/>
                                          </p:val>
                                        </p:tav>
                                      </p:tavLst>
                                    </p:anim>
                                    <p:anim calcmode="lin" valueType="num">
                                      <p:cBhvr>
                                        <p:cTn id="9" dur="500" fill="hold"/>
                                        <p:tgtEl>
                                          <p:spTgt spid="18"/>
                                        </p:tgtEl>
                                        <p:attrNameLst>
                                          <p:attrName>ppt_h</p:attrName>
                                        </p:attrNameLst>
                                      </p:cBhvr>
                                      <p:tavLst>
                                        <p:tav tm="0">
                                          <p:val>
                                            <p:fltVal val="0"/>
                                          </p:val>
                                        </p:tav>
                                        <p:tav tm="100000">
                                          <p:val>
                                            <p:strVal val="#ppt_h"/>
                                          </p:val>
                                        </p:tav>
                                      </p:tavLst>
                                    </p:anim>
                                    <p:anim calcmode="lin" valueType="num">
                                      <p:cBhvr>
                                        <p:cTn id="10" dur="500" fill="hold"/>
                                        <p:tgtEl>
                                          <p:spTgt spid="18"/>
                                        </p:tgtEl>
                                        <p:attrNameLst>
                                          <p:attrName>ppt_w</p:attrName>
                                        </p:attrNameLst>
                                      </p:cBhvr>
                                      <p:tavLst>
                                        <p:tav tm="0">
                                          <p:val>
                                            <p:fltVal val="0"/>
                                          </p:val>
                                        </p:tav>
                                        <p:tav tm="100000">
                                          <p:val>
                                            <p:strVal val="#ppt_w"/>
                                          </p:val>
                                        </p:tav>
                                      </p:tavLst>
                                    </p:anim>
                                  </p:childTnLst>
                                </p:cTn>
                              </p:par>
                            </p:childTnLst>
                          </p:cTn>
                        </p:par>
                      </p:childTnLst>
                    </p:cTn>
                  </p:par>
                  <p:par>
                    <p:cTn id="11" fill="hold">
                      <p:stCondLst>
                        <p:cond delay="indefinite"/>
                      </p:stCondLst>
                      <p:childTnLst>
                        <p:par>
                          <p:cTn id="12" fill="hold">
                            <p:stCondLst>
                              <p:cond delay="0"/>
                            </p:stCondLst>
                            <p:childTnLst>
                              <p:par>
                                <p:cTn id="13" presetID="5" presetClass="entr" presetSubtype="1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checkerboard(across)">
                                      <p:cBhvr>
                                        <p:cTn id="15" dur="500"/>
                                        <p:tgtEl>
                                          <p:spTgt spid="19"/>
                                        </p:tgtEl>
                                      </p:cBhvr>
                                    </p:animEffect>
                                  </p:childTnLst>
                                </p:cTn>
                              </p:par>
                            </p:childTnLst>
                          </p:cTn>
                        </p:par>
                      </p:childTnLst>
                    </p:cTn>
                  </p:par>
                  <p:par>
                    <p:cTn id="16" fill="hold">
                      <p:stCondLst>
                        <p:cond delay="indefinite"/>
                      </p:stCondLst>
                      <p:childTnLst>
                        <p:par>
                          <p:cTn id="17" fill="hold">
                            <p:stCondLst>
                              <p:cond delay="0"/>
                            </p:stCondLst>
                            <p:childTnLst>
                              <p:par>
                                <p:cTn id="18" presetID="5" presetClass="entr" presetSubtype="10" fill="hold" grpId="0" nodeType="click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checkerboard(across)">
                                      <p:cBhvr>
                                        <p:cTn id="20" dur="500"/>
                                        <p:tgtEl>
                                          <p:spTgt spid="20"/>
                                        </p:tgtEl>
                                      </p:cBhvr>
                                    </p:animEffect>
                                  </p:childTnLst>
                                </p:cTn>
                              </p:par>
                            </p:childTnLst>
                          </p:cTn>
                        </p:par>
                      </p:childTnLst>
                    </p:cTn>
                  </p:par>
                  <p:par>
                    <p:cTn id="21" fill="hold">
                      <p:stCondLst>
                        <p:cond delay="indefinite"/>
                      </p:stCondLst>
                      <p:childTnLst>
                        <p:par>
                          <p:cTn id="22" fill="hold">
                            <p:stCondLst>
                              <p:cond delay="0"/>
                            </p:stCondLst>
                            <p:childTnLst>
                              <p:par>
                                <p:cTn id="23" presetID="5" presetClass="entr" presetSubtype="10" fill="hold" grpId="0" nodeType="clickEffect">
                                  <p:stCondLst>
                                    <p:cond delay="0"/>
                                  </p:stCondLst>
                                  <p:childTnLst>
                                    <p:set>
                                      <p:cBhvr>
                                        <p:cTn id="24" dur="1" fill="hold">
                                          <p:stCondLst>
                                            <p:cond delay="0"/>
                                          </p:stCondLst>
                                        </p:cTn>
                                        <p:tgtEl>
                                          <p:spTgt spid="21"/>
                                        </p:tgtEl>
                                        <p:attrNameLst>
                                          <p:attrName>style.visibility</p:attrName>
                                        </p:attrNameLst>
                                      </p:cBhvr>
                                      <p:to>
                                        <p:strVal val="visible"/>
                                      </p:to>
                                    </p:set>
                                    <p:animEffect transition="in" filter="checkerboard(across)">
                                      <p:cBhvr>
                                        <p:cTn id="25" dur="500"/>
                                        <p:tgtEl>
                                          <p:spTgt spid="21"/>
                                        </p:tgtEl>
                                      </p:cBhvr>
                                    </p:animEffect>
                                  </p:childTnLst>
                                </p:cTn>
                              </p:par>
                            </p:childTnLst>
                          </p:cTn>
                        </p:par>
                      </p:childTnLst>
                    </p:cTn>
                  </p:par>
                  <p:par>
                    <p:cTn id="26" fill="hold">
                      <p:stCondLst>
                        <p:cond delay="indefinite"/>
                      </p:stCondLst>
                      <p:childTnLst>
                        <p:par>
                          <p:cTn id="27" fill="hold">
                            <p:stCondLst>
                              <p:cond delay="0"/>
                            </p:stCondLst>
                            <p:childTnLst>
                              <p:par>
                                <p:cTn id="28" presetID="5" presetClass="entr" presetSubtype="10" fill="hold" grpId="0" nodeType="clickEffect">
                                  <p:stCondLst>
                                    <p:cond delay="0"/>
                                  </p:stCondLst>
                                  <p:childTnLst>
                                    <p:set>
                                      <p:cBhvr>
                                        <p:cTn id="29" dur="1" fill="hold">
                                          <p:stCondLst>
                                            <p:cond delay="0"/>
                                          </p:stCondLst>
                                        </p:cTn>
                                        <p:tgtEl>
                                          <p:spTgt spid="22"/>
                                        </p:tgtEl>
                                        <p:attrNameLst>
                                          <p:attrName>style.visibility</p:attrName>
                                        </p:attrNameLst>
                                      </p:cBhvr>
                                      <p:to>
                                        <p:strVal val="visible"/>
                                      </p:to>
                                    </p:set>
                                    <p:animEffect transition="in" filter="checkerboard(across)">
                                      <p:cBhvr>
                                        <p:cTn id="3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1" grpId="0"/>
      <p:bldP spid="2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a:xfrm>
            <a:off x="0" y="6416675"/>
            <a:ext cx="8382000" cy="365125"/>
          </a:xfrm>
        </p:spPr>
        <p:txBody>
          <a:bodyPr/>
          <a:lstStyle/>
          <a:p>
            <a:r>
              <a:rPr lang="en-US" sz="2000" dirty="0" smtClean="0">
                <a:solidFill>
                  <a:schemeClr val="tx1"/>
                </a:solidFill>
                <a:effectLst>
                  <a:outerShdw blurRad="38100" dist="38100" dir="2700000" algn="tl">
                    <a:srgbClr val="000000">
                      <a:alpha val="43137"/>
                    </a:srgbClr>
                  </a:outerShdw>
                </a:effectLst>
              </a:rPr>
              <a:t>Team Annex     Contextual Inquiry     Team Member: Richard </a:t>
            </a:r>
            <a:r>
              <a:rPr lang="en-US" sz="2000" dirty="0" err="1" smtClean="0">
                <a:solidFill>
                  <a:schemeClr val="tx1"/>
                </a:solidFill>
                <a:effectLst>
                  <a:outerShdw blurRad="38100" dist="38100" dir="2700000" algn="tl">
                    <a:srgbClr val="000000">
                      <a:alpha val="43137"/>
                    </a:srgbClr>
                  </a:outerShdw>
                </a:effectLst>
              </a:rPr>
              <a:t>Blotevogel</a:t>
            </a:r>
            <a:endParaRPr lang="en-US" sz="2000" dirty="0">
              <a:solidFill>
                <a:schemeClr val="tx1"/>
              </a:solidFill>
              <a:effectLst>
                <a:outerShdw blurRad="38100" dist="38100" dir="2700000" algn="tl">
                  <a:srgbClr val="000000">
                    <a:alpha val="43137"/>
                  </a:srgbClr>
                </a:outerShdw>
              </a:effectLst>
            </a:endParaRPr>
          </a:p>
        </p:txBody>
      </p:sp>
      <p:sp>
        <p:nvSpPr>
          <p:cNvPr id="5" name="Slide Number Placeholder 4"/>
          <p:cNvSpPr>
            <a:spLocks noGrp="1"/>
          </p:cNvSpPr>
          <p:nvPr>
            <p:ph type="sldNum" sz="quarter" idx="12"/>
          </p:nvPr>
        </p:nvSpPr>
        <p:spPr/>
        <p:txBody>
          <a:bodyPr/>
          <a:lstStyle/>
          <a:p>
            <a:fld id="{6AE24FF2-A473-4DB8-89E5-C8B042026214}" type="slidenum">
              <a:rPr lang="en-US" sz="2000" smtClean="0">
                <a:solidFill>
                  <a:schemeClr val="tx1"/>
                </a:solidFill>
                <a:effectLst>
                  <a:outerShdw blurRad="38100" dist="38100" dir="2700000" algn="tl">
                    <a:srgbClr val="000000">
                      <a:alpha val="43137"/>
                    </a:srgbClr>
                  </a:outerShdw>
                </a:effectLst>
              </a:rPr>
              <a:pPr/>
              <a:t>3</a:t>
            </a:fld>
            <a:endParaRPr lang="en-US" sz="2000" dirty="0">
              <a:solidFill>
                <a:schemeClr val="tx1"/>
              </a:solidFill>
              <a:effectLst>
                <a:outerShdw blurRad="38100" dist="38100" dir="2700000" algn="tl">
                  <a:srgbClr val="000000">
                    <a:alpha val="43137"/>
                  </a:srgbClr>
                </a:outerShdw>
              </a:effectLst>
            </a:endParaRPr>
          </a:p>
        </p:txBody>
      </p:sp>
      <p:sp>
        <p:nvSpPr>
          <p:cNvPr id="7" name="TextBox 6"/>
          <p:cNvSpPr txBox="1"/>
          <p:nvPr/>
        </p:nvSpPr>
        <p:spPr>
          <a:xfrm>
            <a:off x="189344" y="685800"/>
            <a:ext cx="8649855" cy="4832092"/>
          </a:xfrm>
          <a:prstGeom prst="rect">
            <a:avLst/>
          </a:prstGeom>
          <a:noFill/>
        </p:spPr>
        <p:txBody>
          <a:bodyPr wrap="square" rtlCol="0">
            <a:spAutoFit/>
          </a:bodyPr>
          <a:lstStyle/>
          <a:p>
            <a:pPr>
              <a:buFont typeface="Arial" pitchFamily="34" charset="0"/>
              <a:buChar char="•"/>
            </a:pPr>
            <a:r>
              <a:rPr lang="en-US" sz="2800" dirty="0" smtClean="0">
                <a:effectLst>
                  <a:outerShdw blurRad="38100" dist="38100" dir="2700000" algn="tl">
                    <a:srgbClr val="000000">
                      <a:alpha val="43137"/>
                    </a:srgbClr>
                  </a:outerShdw>
                </a:effectLst>
              </a:rPr>
              <a:t>Questions:</a:t>
            </a:r>
          </a:p>
          <a:p>
            <a:pPr lvl="1">
              <a:buFont typeface="Arial" pitchFamily="34" charset="0"/>
              <a:buChar char="•"/>
            </a:pPr>
            <a:r>
              <a:rPr lang="en-US" sz="2800" dirty="0" smtClean="0">
                <a:effectLst>
                  <a:outerShdw blurRad="38100" dist="38100" dir="2700000" algn="tl">
                    <a:srgbClr val="000000">
                      <a:alpha val="43137"/>
                    </a:srgbClr>
                  </a:outerShdw>
                </a:effectLst>
              </a:rPr>
              <a:t>  Wanted to know what kind of layout the user would prefer.</a:t>
            </a:r>
          </a:p>
          <a:p>
            <a:pPr lvl="1">
              <a:buFont typeface="Arial" pitchFamily="34" charset="0"/>
              <a:buChar char="•"/>
            </a:pPr>
            <a:r>
              <a:rPr lang="en-US" sz="2800" dirty="0" smtClean="0">
                <a:effectLst>
                  <a:outerShdw blurRad="38100" dist="38100" dir="2700000" algn="tl">
                    <a:srgbClr val="000000">
                      <a:alpha val="43137"/>
                    </a:srgbClr>
                  </a:outerShdw>
                </a:effectLst>
              </a:rPr>
              <a:t>What information they would like displayed.</a:t>
            </a:r>
          </a:p>
          <a:p>
            <a:pPr lvl="1">
              <a:buFont typeface="Arial" pitchFamily="34" charset="0"/>
              <a:buChar char="•"/>
            </a:pPr>
            <a:r>
              <a:rPr lang="en-US" sz="2800" dirty="0" smtClean="0">
                <a:effectLst>
                  <a:outerShdw blurRad="38100" dist="38100" dir="2700000" algn="tl">
                    <a:srgbClr val="000000">
                      <a:alpha val="43137"/>
                    </a:srgbClr>
                  </a:outerShdw>
                </a:effectLst>
              </a:rPr>
              <a:t>How to present the directions.</a:t>
            </a:r>
          </a:p>
          <a:p>
            <a:pPr>
              <a:buFont typeface="Arial" pitchFamily="34" charset="0"/>
              <a:buChar char="•"/>
            </a:pPr>
            <a:r>
              <a:rPr lang="en-US" sz="2800" dirty="0" smtClean="0">
                <a:effectLst>
                  <a:outerShdw blurRad="38100" dist="38100" dir="2700000" algn="tl">
                    <a:srgbClr val="000000">
                      <a:alpha val="43137"/>
                    </a:srgbClr>
                  </a:outerShdw>
                </a:effectLst>
              </a:rPr>
              <a:t>Insights:</a:t>
            </a:r>
          </a:p>
          <a:p>
            <a:pPr lvl="1">
              <a:buFont typeface="Arial" pitchFamily="34" charset="0"/>
              <a:buChar char="•"/>
            </a:pPr>
            <a:r>
              <a:rPr lang="en-US" sz="2800" dirty="0" smtClean="0">
                <a:effectLst>
                  <a:outerShdw blurRad="38100" dist="38100" dir="2700000" algn="tl">
                    <a:srgbClr val="000000">
                      <a:alpha val="43137"/>
                    </a:srgbClr>
                  </a:outerShdw>
                </a:effectLst>
              </a:rPr>
              <a:t>Display less information over multiple windows.</a:t>
            </a:r>
          </a:p>
          <a:p>
            <a:pPr lvl="1">
              <a:buFont typeface="Arial" pitchFamily="34" charset="0"/>
              <a:buChar char="•"/>
            </a:pPr>
            <a:r>
              <a:rPr lang="en-US" sz="2800" dirty="0" smtClean="0">
                <a:effectLst>
                  <a:outerShdw blurRad="38100" dist="38100" dir="2700000" algn="tl">
                    <a:srgbClr val="000000">
                      <a:alpha val="43137"/>
                    </a:srgbClr>
                  </a:outerShdw>
                </a:effectLst>
              </a:rPr>
              <a:t>Wanted basic information for the faculty page.</a:t>
            </a:r>
          </a:p>
          <a:p>
            <a:pPr lvl="1">
              <a:buFont typeface="Arial" pitchFamily="34" charset="0"/>
              <a:buChar char="•"/>
            </a:pPr>
            <a:r>
              <a:rPr lang="en-US" sz="2800" dirty="0" smtClean="0">
                <a:effectLst>
                  <a:outerShdw blurRad="38100" dist="38100" dir="2700000" algn="tl">
                    <a:srgbClr val="000000">
                      <a:alpha val="43137"/>
                    </a:srgbClr>
                  </a:outerShdw>
                </a:effectLst>
              </a:rPr>
              <a:t>Preferred both written and visual directions when finding room.</a:t>
            </a:r>
          </a:p>
          <a:p>
            <a:pPr lvl="1">
              <a:buFont typeface="Arial" pitchFamily="34" charset="0"/>
              <a:buChar char="•"/>
            </a:pPr>
            <a:r>
              <a:rPr lang="en-US" sz="2800" dirty="0" smtClean="0">
                <a:effectLst>
                  <a:outerShdw blurRad="38100" dist="38100" dir="2700000" algn="tl">
                    <a:srgbClr val="000000">
                      <a:alpha val="43137"/>
                    </a:srgbClr>
                  </a:outerShdw>
                </a:effectLst>
              </a:rPr>
              <a:t>Wanted a layout that was easy to use and follow.</a:t>
            </a:r>
            <a:endParaRPr lang="en-US" sz="2800" dirty="0">
              <a:effectLst>
                <a:outerShdw blurRad="38100" dist="38100" dir="2700000" algn="tl">
                  <a:srgbClr val="000000">
                    <a:alpha val="43137"/>
                  </a:srgbClr>
                </a:outerShdw>
              </a:effectLst>
            </a:endParaRPr>
          </a:p>
        </p:txBody>
      </p:sp>
    </p:spTree>
  </p:cSld>
  <p:clrMapOvr>
    <a:masterClrMapping/>
  </p:clrMapOvr>
  <p:transition>
    <p:whee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checkerboard(across)">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524000" y="0"/>
            <a:ext cx="6248658" cy="6259266"/>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9" name="Footer Placeholder 3"/>
          <p:cNvSpPr>
            <a:spLocks noGrp="1"/>
          </p:cNvSpPr>
          <p:nvPr>
            <p:ph type="ftr" sz="quarter" idx="11"/>
          </p:nvPr>
        </p:nvSpPr>
        <p:spPr>
          <a:xfrm>
            <a:off x="0" y="6416675"/>
            <a:ext cx="8382000" cy="365125"/>
          </a:xfrm>
        </p:spPr>
        <p:txBody>
          <a:bodyPr/>
          <a:lstStyle/>
          <a:p>
            <a:r>
              <a:rPr lang="en-US" sz="2000" dirty="0" smtClean="0">
                <a:solidFill>
                  <a:schemeClr val="tx1"/>
                </a:solidFill>
                <a:effectLst>
                  <a:outerShdw blurRad="38100" dist="38100" dir="2700000" algn="tl">
                    <a:srgbClr val="000000">
                      <a:alpha val="43137"/>
                    </a:srgbClr>
                  </a:outerShdw>
                </a:effectLst>
              </a:rPr>
              <a:t>Team Annex     Contextual Inquiry     Team Member: Richard </a:t>
            </a:r>
            <a:r>
              <a:rPr lang="en-US" sz="2000" dirty="0" err="1" smtClean="0">
                <a:solidFill>
                  <a:schemeClr val="tx1"/>
                </a:solidFill>
                <a:effectLst>
                  <a:outerShdw blurRad="38100" dist="38100" dir="2700000" algn="tl">
                    <a:srgbClr val="000000">
                      <a:alpha val="43137"/>
                    </a:srgbClr>
                  </a:outerShdw>
                </a:effectLst>
              </a:rPr>
              <a:t>Blotevogel</a:t>
            </a:r>
            <a:endParaRPr lang="en-US" sz="2000" dirty="0">
              <a:solidFill>
                <a:schemeClr val="tx1"/>
              </a:solidFill>
              <a:effectLst>
                <a:outerShdw blurRad="38100" dist="38100" dir="2700000" algn="tl">
                  <a:srgbClr val="000000">
                    <a:alpha val="43137"/>
                  </a:srgbClr>
                </a:outerShdw>
              </a:effectLst>
            </a:endParaRPr>
          </a:p>
        </p:txBody>
      </p:sp>
      <p:sp>
        <p:nvSpPr>
          <p:cNvPr id="10" name="Slide Number Placeholder 4"/>
          <p:cNvSpPr>
            <a:spLocks noGrp="1"/>
          </p:cNvSpPr>
          <p:nvPr>
            <p:ph type="sldNum" sz="quarter" idx="12"/>
          </p:nvPr>
        </p:nvSpPr>
        <p:spPr>
          <a:xfrm>
            <a:off x="7924800" y="6416675"/>
            <a:ext cx="762000" cy="365125"/>
          </a:xfrm>
        </p:spPr>
        <p:txBody>
          <a:bodyPr/>
          <a:lstStyle/>
          <a:p>
            <a:fld id="{6AE24FF2-A473-4DB8-89E5-C8B042026214}" type="slidenum">
              <a:rPr lang="en-US" sz="2000" smtClean="0">
                <a:solidFill>
                  <a:schemeClr val="tx1"/>
                </a:solidFill>
                <a:effectLst>
                  <a:outerShdw blurRad="38100" dist="38100" dir="2700000" algn="tl">
                    <a:srgbClr val="000000">
                      <a:alpha val="43137"/>
                    </a:srgbClr>
                  </a:outerShdw>
                </a:effectLst>
              </a:rPr>
              <a:pPr/>
              <a:t>4</a:t>
            </a:fld>
            <a:endParaRPr lang="en-US" sz="2000" dirty="0">
              <a:solidFill>
                <a:schemeClr val="tx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xmlns="" val="2369362489"/>
      </p:ext>
    </p:extLst>
  </p:cSld>
  <p:clrMapOvr>
    <a:masterClrMapping/>
  </p:clrMapOvr>
  <p:transition>
    <p:wheel/>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a:xfrm>
            <a:off x="0" y="6416675"/>
            <a:ext cx="8382000" cy="365125"/>
          </a:xfrm>
        </p:spPr>
        <p:txBody>
          <a:bodyPr/>
          <a:lstStyle/>
          <a:p>
            <a:r>
              <a:rPr lang="en-US" sz="2000" dirty="0" smtClean="0">
                <a:solidFill>
                  <a:schemeClr val="tx1"/>
                </a:solidFill>
                <a:effectLst>
                  <a:outerShdw blurRad="38100" dist="38100" dir="2700000" algn="tl">
                    <a:srgbClr val="000000">
                      <a:alpha val="43137"/>
                    </a:srgbClr>
                  </a:outerShdw>
                </a:effectLst>
              </a:rPr>
              <a:t>Team Annex       Affinity Diagram       Team Member: Richard </a:t>
            </a:r>
            <a:r>
              <a:rPr lang="en-US" sz="2000" dirty="0" err="1" smtClean="0">
                <a:solidFill>
                  <a:schemeClr val="tx1"/>
                </a:solidFill>
                <a:effectLst>
                  <a:outerShdw blurRad="38100" dist="38100" dir="2700000" algn="tl">
                    <a:srgbClr val="000000">
                      <a:alpha val="43137"/>
                    </a:srgbClr>
                  </a:outerShdw>
                </a:effectLst>
              </a:rPr>
              <a:t>Blotevogel</a:t>
            </a:r>
            <a:endParaRPr lang="en-US" sz="2000" dirty="0">
              <a:solidFill>
                <a:schemeClr val="tx1"/>
              </a:solidFill>
              <a:effectLst>
                <a:outerShdw blurRad="38100" dist="38100" dir="2700000" algn="tl">
                  <a:srgbClr val="000000">
                    <a:alpha val="43137"/>
                  </a:srgbClr>
                </a:outerShdw>
              </a:effectLst>
            </a:endParaRPr>
          </a:p>
        </p:txBody>
      </p:sp>
      <p:sp>
        <p:nvSpPr>
          <p:cNvPr id="5" name="Slide Number Placeholder 4"/>
          <p:cNvSpPr>
            <a:spLocks noGrp="1"/>
          </p:cNvSpPr>
          <p:nvPr>
            <p:ph type="sldNum" sz="quarter" idx="12"/>
          </p:nvPr>
        </p:nvSpPr>
        <p:spPr/>
        <p:txBody>
          <a:bodyPr/>
          <a:lstStyle/>
          <a:p>
            <a:fld id="{6AE24FF2-A473-4DB8-89E5-C8B042026214}" type="slidenum">
              <a:rPr lang="en-US" sz="2000" smtClean="0">
                <a:solidFill>
                  <a:schemeClr val="tx1"/>
                </a:solidFill>
                <a:effectLst>
                  <a:outerShdw blurRad="38100" dist="38100" dir="2700000" algn="tl">
                    <a:srgbClr val="000000">
                      <a:alpha val="43137"/>
                    </a:srgbClr>
                  </a:outerShdw>
                </a:effectLst>
              </a:rPr>
              <a:pPr/>
              <a:t>5</a:t>
            </a:fld>
            <a:endParaRPr lang="en-US" sz="2000" dirty="0">
              <a:solidFill>
                <a:schemeClr val="tx1"/>
              </a:solidFill>
              <a:effectLst>
                <a:outerShdw blurRad="38100" dist="38100" dir="2700000" algn="tl">
                  <a:srgbClr val="000000">
                    <a:alpha val="43137"/>
                  </a:srgbClr>
                </a:outerShdw>
              </a:effectLst>
            </a:endParaRPr>
          </a:p>
        </p:txBody>
      </p:sp>
      <p:pic>
        <p:nvPicPr>
          <p:cNvPr id="6" name="Content Placeholder 5" descr="Capture.PNG"/>
          <p:cNvPicPr>
            <a:picLocks/>
          </p:cNvPicPr>
          <p:nvPr/>
        </p:nvPicPr>
        <p:blipFill>
          <a:blip r:embed="rId2" cstate="print"/>
          <a:stretch>
            <a:fillRect/>
          </a:stretch>
        </p:blipFill>
        <p:spPr>
          <a:xfrm>
            <a:off x="2057400" y="685800"/>
            <a:ext cx="6184847" cy="4800600"/>
          </a:xfrm>
          <a:prstGeom prst="rect">
            <a:avLst/>
          </a:prstGeom>
          <a:scene3d>
            <a:camera prst="perspectiveHeroicExtremeLeftFacing"/>
            <a:lightRig rig="threePt" dir="t"/>
          </a:scene3d>
        </p:spPr>
      </p:pic>
      <p:sp>
        <p:nvSpPr>
          <p:cNvPr id="7" name="TextBox 6"/>
          <p:cNvSpPr txBox="1"/>
          <p:nvPr/>
        </p:nvSpPr>
        <p:spPr>
          <a:xfrm>
            <a:off x="152400" y="57727"/>
            <a:ext cx="2819400" cy="6555641"/>
          </a:xfrm>
          <a:prstGeom prst="rect">
            <a:avLst/>
          </a:prstGeom>
          <a:noFill/>
        </p:spPr>
        <p:txBody>
          <a:bodyPr wrap="square" rtlCol="0">
            <a:spAutoFit/>
          </a:bodyPr>
          <a:lstStyle/>
          <a:p>
            <a:pPr>
              <a:buFont typeface="Arial" pitchFamily="34" charset="0"/>
              <a:buChar char="•"/>
            </a:pPr>
            <a:r>
              <a:rPr lang="en-US" sz="2800" dirty="0" smtClean="0">
                <a:effectLst>
                  <a:outerShdw blurRad="38100" dist="38100" dir="2700000" algn="tl">
                    <a:srgbClr val="000000">
                      <a:alpha val="43137"/>
                    </a:srgbClr>
                  </a:outerShdw>
                </a:effectLst>
              </a:rPr>
              <a:t>Categories:</a:t>
            </a:r>
            <a:endParaRPr lang="en-US" sz="2800" dirty="0">
              <a:effectLst>
                <a:outerShdw blurRad="38100" dist="38100" dir="2700000" algn="tl">
                  <a:srgbClr val="000000">
                    <a:alpha val="43137"/>
                  </a:srgbClr>
                </a:outerShdw>
              </a:effectLst>
            </a:endParaRPr>
          </a:p>
          <a:p>
            <a:pPr lvl="1">
              <a:buFont typeface="Arial" pitchFamily="34" charset="0"/>
              <a:buChar char="•"/>
            </a:pPr>
            <a:r>
              <a:rPr lang="en-US" sz="2800" dirty="0" smtClean="0">
                <a:effectLst>
                  <a:outerShdw blurRad="38100" dist="38100" dir="2700000" algn="tl">
                    <a:srgbClr val="000000">
                      <a:alpha val="43137"/>
                    </a:srgbClr>
                  </a:outerShdw>
                </a:effectLst>
              </a:rPr>
              <a:t>Staff info.</a:t>
            </a:r>
          </a:p>
          <a:p>
            <a:pPr lvl="1">
              <a:buFont typeface="Arial" pitchFamily="34" charset="0"/>
              <a:buChar char="•"/>
            </a:pPr>
            <a:r>
              <a:rPr lang="en-US" sz="2800" dirty="0" smtClean="0">
                <a:effectLst>
                  <a:outerShdw blurRad="38100" dist="38100" dir="2700000" algn="tl">
                    <a:srgbClr val="000000">
                      <a:alpha val="43137"/>
                    </a:srgbClr>
                  </a:outerShdw>
                </a:effectLst>
              </a:rPr>
              <a:t>Desired capabilities</a:t>
            </a:r>
          </a:p>
          <a:p>
            <a:pPr lvl="1">
              <a:buFont typeface="Arial" pitchFamily="34" charset="0"/>
              <a:buChar char="•"/>
            </a:pPr>
            <a:r>
              <a:rPr lang="en-US" sz="2800" dirty="0" smtClean="0">
                <a:effectLst>
                  <a:outerShdw blurRad="38100" dist="38100" dir="2700000" algn="tl">
                    <a:srgbClr val="000000">
                      <a:alpha val="43137"/>
                    </a:srgbClr>
                  </a:outerShdw>
                </a:effectLst>
              </a:rPr>
              <a:t>Navigation</a:t>
            </a:r>
          </a:p>
          <a:p>
            <a:pPr lvl="1">
              <a:buFont typeface="Arial" pitchFamily="34" charset="0"/>
              <a:buChar char="•"/>
            </a:pPr>
            <a:r>
              <a:rPr lang="en-US" sz="2800" dirty="0" smtClean="0">
                <a:effectLst>
                  <a:outerShdw blurRad="38100" dist="38100" dir="2700000" algn="tl">
                    <a:srgbClr val="000000">
                      <a:alpha val="43137"/>
                    </a:srgbClr>
                  </a:outerShdw>
                </a:effectLst>
              </a:rPr>
              <a:t>Look and feel</a:t>
            </a:r>
          </a:p>
          <a:p>
            <a:pPr>
              <a:buFont typeface="Arial" pitchFamily="34" charset="0"/>
              <a:buChar char="•"/>
            </a:pPr>
            <a:r>
              <a:rPr lang="en-US" sz="2800" dirty="0" smtClean="0">
                <a:effectLst>
                  <a:outerShdw blurRad="38100" dist="38100" dir="2700000" algn="tl">
                    <a:srgbClr val="000000">
                      <a:alpha val="43137"/>
                    </a:srgbClr>
                  </a:outerShdw>
                </a:effectLst>
              </a:rPr>
              <a:t>Concerns:</a:t>
            </a:r>
          </a:p>
          <a:p>
            <a:pPr lvl="1">
              <a:buFont typeface="Arial" pitchFamily="34" charset="0"/>
              <a:buChar char="•"/>
            </a:pPr>
            <a:r>
              <a:rPr lang="en-US" sz="2800" dirty="0" smtClean="0">
                <a:effectLst>
                  <a:outerShdw blurRad="38100" dist="38100" dir="2700000" algn="tl">
                    <a:srgbClr val="000000">
                      <a:alpha val="43137"/>
                    </a:srgbClr>
                  </a:outerShdw>
                </a:effectLst>
              </a:rPr>
              <a:t>Simplistic layout</a:t>
            </a:r>
          </a:p>
          <a:p>
            <a:pPr lvl="1">
              <a:buFont typeface="Arial" pitchFamily="34" charset="0"/>
              <a:buChar char="•"/>
            </a:pPr>
            <a:r>
              <a:rPr lang="en-US" sz="2800" dirty="0" smtClean="0">
                <a:effectLst>
                  <a:outerShdw blurRad="38100" dist="38100" dir="2700000" algn="tl">
                    <a:srgbClr val="000000">
                      <a:alpha val="43137"/>
                    </a:srgbClr>
                  </a:outerShdw>
                </a:effectLst>
              </a:rPr>
              <a:t>Easy to use directions</a:t>
            </a:r>
          </a:p>
          <a:p>
            <a:pPr lvl="1">
              <a:buFont typeface="Arial" pitchFamily="34" charset="0"/>
              <a:buChar char="•"/>
            </a:pPr>
            <a:r>
              <a:rPr lang="en-US" sz="2800" dirty="0" smtClean="0">
                <a:effectLst>
                  <a:outerShdw blurRad="38100" dist="38100" dir="2700000" algn="tl">
                    <a:srgbClr val="000000">
                      <a:alpha val="43137"/>
                    </a:srgbClr>
                  </a:outerShdw>
                </a:effectLst>
              </a:rPr>
              <a:t>How to display staff information</a:t>
            </a:r>
            <a:endParaRPr lang="en-US" sz="2800" dirty="0">
              <a:effectLst>
                <a:outerShdw blurRad="38100" dist="38100" dir="2700000" algn="tl">
                  <a:srgbClr val="000000">
                    <a:alpha val="43137"/>
                  </a:srgbClr>
                </a:outerShdw>
              </a:effectLst>
            </a:endParaRPr>
          </a:p>
        </p:txBody>
      </p:sp>
    </p:spTree>
  </p:cSld>
  <p:clrMapOvr>
    <a:masterClrMapping/>
  </p:clrMapOvr>
  <p:transition>
    <p:whee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anim calcmode="lin" valueType="num">
                                      <p:cBhvr>
                                        <p:cTn id="8" dur="500" fill="hold"/>
                                        <p:tgtEl>
                                          <p:spTgt spid="6"/>
                                        </p:tgtEl>
                                        <p:attrNameLst>
                                          <p:attrName>style.rotation</p:attrName>
                                        </p:attrNameLst>
                                      </p:cBhvr>
                                      <p:tavLst>
                                        <p:tav tm="0">
                                          <p:val>
                                            <p:fltVal val="720"/>
                                          </p:val>
                                        </p:tav>
                                        <p:tav tm="100000">
                                          <p:val>
                                            <p:fltVal val="0"/>
                                          </p:val>
                                        </p:tav>
                                      </p:tavLst>
                                    </p:anim>
                                    <p:anim calcmode="lin" valueType="num">
                                      <p:cBhvr>
                                        <p:cTn id="9" dur="500" fill="hold"/>
                                        <p:tgtEl>
                                          <p:spTgt spid="6"/>
                                        </p:tgtEl>
                                        <p:attrNameLst>
                                          <p:attrName>ppt_h</p:attrName>
                                        </p:attrNameLst>
                                      </p:cBhvr>
                                      <p:tavLst>
                                        <p:tav tm="0">
                                          <p:val>
                                            <p:fltVal val="0"/>
                                          </p:val>
                                        </p:tav>
                                        <p:tav tm="100000">
                                          <p:val>
                                            <p:strVal val="#ppt_h"/>
                                          </p:val>
                                        </p:tav>
                                      </p:tavLst>
                                    </p:anim>
                                    <p:anim calcmode="lin" valueType="num">
                                      <p:cBhvr>
                                        <p:cTn id="10" dur="500" fill="hold"/>
                                        <p:tgtEl>
                                          <p:spTgt spid="6"/>
                                        </p:tgtEl>
                                        <p:attrNameLst>
                                          <p:attrName>ppt_w</p:attrName>
                                        </p:attrNameLst>
                                      </p:cBhvr>
                                      <p:tavLst>
                                        <p:tav tm="0">
                                          <p:val>
                                            <p:fltVal val="0"/>
                                          </p:val>
                                        </p:tav>
                                        <p:tav tm="100000">
                                          <p:val>
                                            <p:strVal val="#ppt_w"/>
                                          </p:val>
                                        </p:tav>
                                      </p:tavLst>
                                    </p:anim>
                                  </p:childTnLst>
                                </p:cTn>
                              </p:par>
                            </p:childTnLst>
                          </p:cTn>
                        </p:par>
                      </p:childTnLst>
                    </p:cTn>
                  </p:par>
                  <p:par>
                    <p:cTn id="11" fill="hold">
                      <p:stCondLst>
                        <p:cond delay="indefinite"/>
                      </p:stCondLst>
                      <p:childTnLst>
                        <p:par>
                          <p:cTn id="12" fill="hold">
                            <p:stCondLst>
                              <p:cond delay="0"/>
                            </p:stCondLst>
                            <p:childTnLst>
                              <p:par>
                                <p:cTn id="13" presetID="5" presetClass="entr" presetSubtype="1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checkerboard(across)">
                                      <p:cBhvr>
                                        <p:cTn id="1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a:xfrm>
            <a:off x="0" y="6416675"/>
            <a:ext cx="8153400" cy="365125"/>
          </a:xfrm>
        </p:spPr>
        <p:txBody>
          <a:bodyPr/>
          <a:lstStyle/>
          <a:p>
            <a:r>
              <a:rPr lang="en-US" sz="2000" dirty="0" smtClean="0">
                <a:solidFill>
                  <a:schemeClr val="tx1"/>
                </a:solidFill>
                <a:effectLst>
                  <a:outerShdw blurRad="38100" dist="38100" dir="2700000" algn="tl">
                    <a:srgbClr val="000000">
                      <a:alpha val="43137"/>
                    </a:srgbClr>
                  </a:outerShdw>
                </a:effectLst>
              </a:rPr>
              <a:t>Team Annex               Flow Model               Team Member: Brian Olsen</a:t>
            </a:r>
            <a:endParaRPr lang="en-US" sz="2000" dirty="0">
              <a:solidFill>
                <a:schemeClr val="tx1"/>
              </a:solidFill>
              <a:effectLst>
                <a:outerShdw blurRad="38100" dist="38100" dir="2700000" algn="tl">
                  <a:srgbClr val="000000">
                    <a:alpha val="43137"/>
                  </a:srgbClr>
                </a:outerShdw>
              </a:effectLst>
            </a:endParaRPr>
          </a:p>
        </p:txBody>
      </p:sp>
      <p:sp>
        <p:nvSpPr>
          <p:cNvPr id="5" name="Slide Number Placeholder 4"/>
          <p:cNvSpPr>
            <a:spLocks noGrp="1"/>
          </p:cNvSpPr>
          <p:nvPr>
            <p:ph type="sldNum" sz="quarter" idx="12"/>
          </p:nvPr>
        </p:nvSpPr>
        <p:spPr/>
        <p:txBody>
          <a:bodyPr/>
          <a:lstStyle/>
          <a:p>
            <a:fld id="{6AE24FF2-A473-4DB8-89E5-C8B042026214}" type="slidenum">
              <a:rPr lang="en-US" sz="2000" smtClean="0">
                <a:solidFill>
                  <a:schemeClr val="tx1"/>
                </a:solidFill>
                <a:effectLst>
                  <a:outerShdw blurRad="38100" dist="38100" dir="2700000" algn="tl">
                    <a:srgbClr val="000000">
                      <a:alpha val="43137"/>
                    </a:srgbClr>
                  </a:outerShdw>
                </a:effectLst>
              </a:rPr>
              <a:pPr/>
              <a:t>6</a:t>
            </a:fld>
            <a:endParaRPr lang="en-US" sz="2000">
              <a:solidFill>
                <a:schemeClr val="tx1"/>
              </a:solidFill>
              <a:effectLst>
                <a:outerShdw blurRad="38100" dist="38100" dir="2700000" algn="tl">
                  <a:srgbClr val="000000">
                    <a:alpha val="43137"/>
                  </a:srgbClr>
                </a:outerShdw>
              </a:effectLst>
            </a:endParaRPr>
          </a:p>
        </p:txBody>
      </p:sp>
      <p:pic>
        <p:nvPicPr>
          <p:cNvPr id="6" name="Content Placeholder 5" descr="Capture.PNG"/>
          <p:cNvPicPr>
            <a:picLocks noGrp="1"/>
          </p:cNvPicPr>
          <p:nvPr>
            <p:ph idx="1"/>
          </p:nvPr>
        </p:nvPicPr>
        <p:blipFill>
          <a:blip r:embed="rId3" cstate="print">
            <a:lum bright="-28000" contrast="23000"/>
          </a:blip>
          <a:stretch>
            <a:fillRect/>
          </a:stretch>
        </p:blipFill>
        <p:spPr>
          <a:xfrm>
            <a:off x="3187752" y="609600"/>
            <a:ext cx="5956248" cy="4352148"/>
          </a:xfrm>
          <a:scene3d>
            <a:camera prst="perspectiveHeroicExtremeLeftFacing"/>
            <a:lightRig rig="threePt" dir="t"/>
          </a:scene3d>
        </p:spPr>
      </p:pic>
      <p:sp>
        <p:nvSpPr>
          <p:cNvPr id="15" name="TextBox 14"/>
          <p:cNvSpPr txBox="1"/>
          <p:nvPr/>
        </p:nvSpPr>
        <p:spPr>
          <a:xfrm>
            <a:off x="0" y="228600"/>
            <a:ext cx="6934200" cy="523220"/>
          </a:xfrm>
          <a:prstGeom prst="rect">
            <a:avLst/>
          </a:prstGeom>
          <a:noFill/>
        </p:spPr>
        <p:txBody>
          <a:bodyPr wrap="square" rtlCol="0">
            <a:spAutoFit/>
          </a:bodyPr>
          <a:lstStyle/>
          <a:p>
            <a:r>
              <a:rPr lang="en-US" sz="2800" dirty="0" smtClean="0"/>
              <a:t> Communication &amp; Interaction</a:t>
            </a:r>
            <a:endParaRPr lang="en-US" sz="2800" dirty="0">
              <a:effectLst>
                <a:outerShdw blurRad="38100" dist="38100" dir="2700000" algn="tl">
                  <a:srgbClr val="000000">
                    <a:alpha val="43137"/>
                  </a:srgbClr>
                </a:outerShdw>
              </a:effectLst>
            </a:endParaRPr>
          </a:p>
        </p:txBody>
      </p:sp>
      <p:sp>
        <p:nvSpPr>
          <p:cNvPr id="18" name="TextBox 17"/>
          <p:cNvSpPr txBox="1"/>
          <p:nvPr/>
        </p:nvSpPr>
        <p:spPr>
          <a:xfrm>
            <a:off x="0" y="838200"/>
            <a:ext cx="4267200" cy="3539430"/>
          </a:xfrm>
          <a:prstGeom prst="rect">
            <a:avLst/>
          </a:prstGeom>
          <a:noFill/>
        </p:spPr>
        <p:txBody>
          <a:bodyPr wrap="square" rtlCol="0">
            <a:spAutoFit/>
          </a:bodyPr>
          <a:lstStyle/>
          <a:p>
            <a:pPr>
              <a:buFont typeface="Arial" pitchFamily="34" charset="0"/>
              <a:buChar char="•"/>
            </a:pPr>
            <a:r>
              <a:rPr lang="en-US" sz="2800" dirty="0" smtClean="0">
                <a:effectLst>
                  <a:outerShdw blurRad="38100" dist="38100" dir="2700000" algn="tl">
                    <a:srgbClr val="000000">
                      <a:alpha val="43137"/>
                    </a:srgbClr>
                  </a:outerShdw>
                </a:effectLst>
              </a:rPr>
              <a:t>  People</a:t>
            </a:r>
            <a:br>
              <a:rPr lang="en-US" sz="2800" dirty="0" smtClean="0">
                <a:effectLst>
                  <a:outerShdw blurRad="38100" dist="38100" dir="2700000" algn="tl">
                    <a:srgbClr val="000000">
                      <a:alpha val="43137"/>
                    </a:srgbClr>
                  </a:outerShdw>
                </a:effectLst>
              </a:rPr>
            </a:br>
            <a:r>
              <a:rPr lang="en-US" sz="2800" dirty="0" smtClean="0">
                <a:effectLst>
                  <a:outerShdw blurRad="38100" dist="38100" dir="2700000" algn="tl">
                    <a:srgbClr val="000000">
                      <a:alpha val="43137"/>
                    </a:srgbClr>
                  </a:outerShdw>
                </a:effectLst>
              </a:rPr>
              <a:t>	- Instructors</a:t>
            </a:r>
            <a:br>
              <a:rPr lang="en-US" sz="2800" dirty="0" smtClean="0">
                <a:effectLst>
                  <a:outerShdw blurRad="38100" dist="38100" dir="2700000" algn="tl">
                    <a:srgbClr val="000000">
                      <a:alpha val="43137"/>
                    </a:srgbClr>
                  </a:outerShdw>
                </a:effectLst>
              </a:rPr>
            </a:br>
            <a:r>
              <a:rPr lang="en-US" sz="2800" dirty="0" smtClean="0">
                <a:effectLst>
                  <a:outerShdw blurRad="38100" dist="38100" dir="2700000" algn="tl">
                    <a:srgbClr val="000000">
                      <a:alpha val="43137"/>
                    </a:srgbClr>
                  </a:outerShdw>
                </a:effectLst>
              </a:rPr>
              <a:t>	- Eng. Staff</a:t>
            </a:r>
            <a:br>
              <a:rPr lang="en-US" sz="2800" dirty="0" smtClean="0">
                <a:effectLst>
                  <a:outerShdw blurRad="38100" dist="38100" dir="2700000" algn="tl">
                    <a:srgbClr val="000000">
                      <a:alpha val="43137"/>
                    </a:srgbClr>
                  </a:outerShdw>
                </a:effectLst>
              </a:rPr>
            </a:br>
            <a:r>
              <a:rPr lang="en-US" sz="2800" dirty="0" smtClean="0">
                <a:effectLst>
                  <a:outerShdw blurRad="38100" dist="38100" dir="2700000" algn="tl">
                    <a:srgbClr val="000000">
                      <a:alpha val="43137"/>
                    </a:srgbClr>
                  </a:outerShdw>
                </a:effectLst>
              </a:rPr>
              <a:t>	- Eng. Students</a:t>
            </a:r>
            <a:br>
              <a:rPr lang="en-US" sz="2800" dirty="0" smtClean="0">
                <a:effectLst>
                  <a:outerShdw blurRad="38100" dist="38100" dir="2700000" algn="tl">
                    <a:srgbClr val="000000">
                      <a:alpha val="43137"/>
                    </a:srgbClr>
                  </a:outerShdw>
                </a:effectLst>
              </a:rPr>
            </a:br>
            <a:r>
              <a:rPr lang="en-US" sz="2800" dirty="0" smtClean="0">
                <a:effectLst>
                  <a:outerShdw blurRad="38100" dist="38100" dir="2700000" algn="tl">
                    <a:srgbClr val="000000">
                      <a:alpha val="43137"/>
                    </a:srgbClr>
                  </a:outerShdw>
                </a:effectLst>
              </a:rPr>
              <a:t>	- Temp Instructors</a:t>
            </a:r>
            <a:br>
              <a:rPr lang="en-US" sz="2800" dirty="0" smtClean="0">
                <a:effectLst>
                  <a:outerShdw blurRad="38100" dist="38100" dir="2700000" algn="tl">
                    <a:srgbClr val="000000">
                      <a:alpha val="43137"/>
                    </a:srgbClr>
                  </a:outerShdw>
                </a:effectLst>
              </a:rPr>
            </a:br>
            <a:r>
              <a:rPr lang="en-US" sz="2800" dirty="0" smtClean="0">
                <a:effectLst>
                  <a:outerShdw blurRad="38100" dist="38100" dir="2700000" algn="tl">
                    <a:srgbClr val="000000">
                      <a:alpha val="43137"/>
                    </a:srgbClr>
                  </a:outerShdw>
                </a:effectLst>
              </a:rPr>
              <a:t>	- Non-Eng. Student</a:t>
            </a:r>
            <a:br>
              <a:rPr lang="en-US" sz="2800" dirty="0" smtClean="0">
                <a:effectLst>
                  <a:outerShdw blurRad="38100" dist="38100" dir="2700000" algn="tl">
                    <a:srgbClr val="000000">
                      <a:alpha val="43137"/>
                    </a:srgbClr>
                  </a:outerShdw>
                </a:effectLst>
              </a:rPr>
            </a:br>
            <a:r>
              <a:rPr lang="en-US" sz="2800" dirty="0" smtClean="0">
                <a:effectLst>
                  <a:outerShdw blurRad="38100" dist="38100" dir="2700000" algn="tl">
                    <a:srgbClr val="000000">
                      <a:alpha val="43137"/>
                    </a:srgbClr>
                  </a:outerShdw>
                </a:effectLst>
              </a:rPr>
              <a:t>	- New Student</a:t>
            </a:r>
            <a:br>
              <a:rPr lang="en-US" sz="2800" dirty="0" smtClean="0">
                <a:effectLst>
                  <a:outerShdw blurRad="38100" dist="38100" dir="2700000" algn="tl">
                    <a:srgbClr val="000000">
                      <a:alpha val="43137"/>
                    </a:srgbClr>
                  </a:outerShdw>
                </a:effectLst>
              </a:rPr>
            </a:br>
            <a:r>
              <a:rPr lang="en-US" sz="2800" dirty="0" smtClean="0">
                <a:effectLst>
                  <a:outerShdw blurRad="38100" dist="38100" dir="2700000" algn="tl">
                    <a:srgbClr val="000000">
                      <a:alpha val="43137"/>
                    </a:srgbClr>
                  </a:outerShdw>
                </a:effectLst>
              </a:rPr>
              <a:t>	- Visitor</a:t>
            </a:r>
          </a:p>
        </p:txBody>
      </p:sp>
      <p:sp>
        <p:nvSpPr>
          <p:cNvPr id="9" name="TextBox 8"/>
          <p:cNvSpPr txBox="1"/>
          <p:nvPr/>
        </p:nvSpPr>
        <p:spPr>
          <a:xfrm>
            <a:off x="0" y="4267200"/>
            <a:ext cx="8382000" cy="1815882"/>
          </a:xfrm>
          <a:prstGeom prst="rect">
            <a:avLst/>
          </a:prstGeom>
          <a:noFill/>
        </p:spPr>
        <p:txBody>
          <a:bodyPr wrap="square" rtlCol="0">
            <a:spAutoFit/>
          </a:bodyPr>
          <a:lstStyle/>
          <a:p>
            <a:pPr>
              <a:buFont typeface="Arial" pitchFamily="34" charset="0"/>
              <a:buChar char="•"/>
            </a:pPr>
            <a:r>
              <a:rPr lang="en-US" sz="2800" dirty="0" smtClean="0">
                <a:effectLst>
                  <a:outerShdw blurRad="38100" dist="38100" dir="2700000" algn="tl">
                    <a:srgbClr val="000000">
                      <a:alpha val="43137"/>
                    </a:srgbClr>
                  </a:outerShdw>
                </a:effectLst>
              </a:rPr>
              <a:t>  Issues</a:t>
            </a:r>
            <a:br>
              <a:rPr lang="en-US" sz="2800" dirty="0" smtClean="0">
                <a:effectLst>
                  <a:outerShdw blurRad="38100" dist="38100" dir="2700000" algn="tl">
                    <a:srgbClr val="000000">
                      <a:alpha val="43137"/>
                    </a:srgbClr>
                  </a:outerShdw>
                </a:effectLst>
              </a:rPr>
            </a:br>
            <a:r>
              <a:rPr lang="en-US" sz="2800" dirty="0" smtClean="0">
                <a:effectLst>
                  <a:outerShdw blurRad="38100" dist="38100" dir="2700000" algn="tl">
                    <a:srgbClr val="000000">
                      <a:alpha val="43137"/>
                    </a:srgbClr>
                  </a:outerShdw>
                </a:effectLst>
              </a:rPr>
              <a:t>	- Unclear Instructions</a:t>
            </a:r>
            <a:br>
              <a:rPr lang="en-US" sz="2800" dirty="0" smtClean="0">
                <a:effectLst>
                  <a:outerShdw blurRad="38100" dist="38100" dir="2700000" algn="tl">
                    <a:srgbClr val="000000">
                      <a:alpha val="43137"/>
                    </a:srgbClr>
                  </a:outerShdw>
                </a:effectLst>
              </a:rPr>
            </a:br>
            <a:r>
              <a:rPr lang="en-US" sz="2800" dirty="0" smtClean="0">
                <a:effectLst>
                  <a:outerShdw blurRad="38100" dist="38100" dir="2700000" algn="tl">
                    <a:srgbClr val="000000">
                      <a:alpha val="43137"/>
                    </a:srgbClr>
                  </a:outerShdw>
                </a:effectLst>
              </a:rPr>
              <a:t>	- “I only know about </a:t>
            </a:r>
            <a:r>
              <a:rPr lang="en-US" sz="2800" u="sng" dirty="0" smtClean="0">
                <a:effectLst>
                  <a:outerShdw blurRad="38100" dist="38100" dir="2700000" algn="tl">
                    <a:srgbClr val="000000">
                      <a:alpha val="43137"/>
                    </a:srgbClr>
                  </a:outerShdw>
                </a:effectLst>
              </a:rPr>
              <a:t>my</a:t>
            </a:r>
            <a:r>
              <a:rPr lang="en-US" sz="2800" dirty="0" smtClean="0">
                <a:effectLst>
                  <a:outerShdw blurRad="38100" dist="38100" dir="2700000" algn="tl">
                    <a:srgbClr val="000000">
                      <a:alpha val="43137"/>
                    </a:srgbClr>
                  </a:outerShdw>
                </a:effectLst>
              </a:rPr>
              <a:t> department”</a:t>
            </a:r>
            <a:br>
              <a:rPr lang="en-US" sz="2800" dirty="0" smtClean="0">
                <a:effectLst>
                  <a:outerShdw blurRad="38100" dist="38100" dir="2700000" algn="tl">
                    <a:srgbClr val="000000">
                      <a:alpha val="43137"/>
                    </a:srgbClr>
                  </a:outerShdw>
                </a:effectLst>
              </a:rPr>
            </a:br>
            <a:r>
              <a:rPr lang="en-US" sz="2800" dirty="0" smtClean="0">
                <a:effectLst>
                  <a:outerShdw blurRad="38100" dist="38100" dir="2700000" algn="tl">
                    <a:srgbClr val="000000">
                      <a:alpha val="43137"/>
                    </a:srgbClr>
                  </a:outerShdw>
                </a:effectLst>
              </a:rPr>
              <a:t>	- Vague understanding of where to go</a:t>
            </a:r>
          </a:p>
        </p:txBody>
      </p:sp>
    </p:spTree>
  </p:cSld>
  <p:clrMapOvr>
    <a:masterClrMapping/>
  </p:clrMapOvr>
  <p:transition>
    <p:whee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anim calcmode="lin" valueType="num">
                                      <p:cBhvr>
                                        <p:cTn id="8" dur="500" fill="hold"/>
                                        <p:tgtEl>
                                          <p:spTgt spid="6"/>
                                        </p:tgtEl>
                                        <p:attrNameLst>
                                          <p:attrName>style.rotation</p:attrName>
                                        </p:attrNameLst>
                                      </p:cBhvr>
                                      <p:tavLst>
                                        <p:tav tm="0">
                                          <p:val>
                                            <p:fltVal val="720"/>
                                          </p:val>
                                        </p:tav>
                                        <p:tav tm="100000">
                                          <p:val>
                                            <p:fltVal val="0"/>
                                          </p:val>
                                        </p:tav>
                                      </p:tavLst>
                                    </p:anim>
                                    <p:anim calcmode="lin" valueType="num">
                                      <p:cBhvr>
                                        <p:cTn id="9" dur="500" fill="hold"/>
                                        <p:tgtEl>
                                          <p:spTgt spid="6"/>
                                        </p:tgtEl>
                                        <p:attrNameLst>
                                          <p:attrName>ppt_h</p:attrName>
                                        </p:attrNameLst>
                                      </p:cBhvr>
                                      <p:tavLst>
                                        <p:tav tm="0">
                                          <p:val>
                                            <p:fltVal val="0"/>
                                          </p:val>
                                        </p:tav>
                                        <p:tav tm="100000">
                                          <p:val>
                                            <p:strVal val="#ppt_h"/>
                                          </p:val>
                                        </p:tav>
                                      </p:tavLst>
                                    </p:anim>
                                    <p:anim calcmode="lin" valueType="num">
                                      <p:cBhvr>
                                        <p:cTn id="10" dur="500" fill="hold"/>
                                        <p:tgtEl>
                                          <p:spTgt spid="6"/>
                                        </p:tgtEl>
                                        <p:attrNameLst>
                                          <p:attrName>ppt_w</p:attrName>
                                        </p:attrNameLst>
                                      </p:cBhvr>
                                      <p:tavLst>
                                        <p:tav tm="0">
                                          <p:val>
                                            <p:fltVal val="0"/>
                                          </p:val>
                                        </p:tav>
                                        <p:tav tm="100000">
                                          <p:val>
                                            <p:strVal val="#ppt_w"/>
                                          </p:val>
                                        </p:tav>
                                      </p:tavLst>
                                    </p:anim>
                                  </p:childTnLst>
                                </p:cTn>
                              </p:par>
                            </p:childTnLst>
                          </p:cTn>
                        </p:par>
                      </p:childTnLst>
                    </p:cTn>
                  </p:par>
                  <p:par>
                    <p:cTn id="11" fill="hold">
                      <p:stCondLst>
                        <p:cond delay="indefinite"/>
                      </p:stCondLst>
                      <p:childTnLst>
                        <p:par>
                          <p:cTn id="12" fill="hold">
                            <p:stCondLst>
                              <p:cond delay="0"/>
                            </p:stCondLst>
                            <p:childTnLst>
                              <p:par>
                                <p:cTn id="13" presetID="5" presetClass="entr" presetSubtype="1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checkerboard(across)">
                                      <p:cBhvr>
                                        <p:cTn id="15" dur="500"/>
                                        <p:tgtEl>
                                          <p:spTgt spid="15"/>
                                        </p:tgtEl>
                                      </p:cBhvr>
                                    </p:animEffect>
                                  </p:childTnLst>
                                </p:cTn>
                              </p:par>
                            </p:childTnLst>
                          </p:cTn>
                        </p:par>
                      </p:childTnLst>
                    </p:cTn>
                  </p:par>
                  <p:par>
                    <p:cTn id="16" fill="hold">
                      <p:stCondLst>
                        <p:cond delay="indefinite"/>
                      </p:stCondLst>
                      <p:childTnLst>
                        <p:par>
                          <p:cTn id="17" fill="hold">
                            <p:stCondLst>
                              <p:cond delay="0"/>
                            </p:stCondLst>
                            <p:childTnLst>
                              <p:par>
                                <p:cTn id="18" presetID="5" presetClass="entr" presetSubtype="10" fill="hold" grpId="0" nodeType="click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checkerboard(across)">
                                      <p:cBhvr>
                                        <p:cTn id="20" dur="500"/>
                                        <p:tgtEl>
                                          <p:spTgt spid="18"/>
                                        </p:tgtEl>
                                      </p:cBhvr>
                                    </p:animEffect>
                                  </p:childTnLst>
                                </p:cTn>
                              </p:par>
                            </p:childTnLst>
                          </p:cTn>
                        </p:par>
                      </p:childTnLst>
                    </p:cTn>
                  </p:par>
                  <p:par>
                    <p:cTn id="21" fill="hold">
                      <p:stCondLst>
                        <p:cond delay="indefinite"/>
                      </p:stCondLst>
                      <p:childTnLst>
                        <p:par>
                          <p:cTn id="22" fill="hold">
                            <p:stCondLst>
                              <p:cond delay="0"/>
                            </p:stCondLst>
                            <p:childTnLst>
                              <p:par>
                                <p:cTn id="23" presetID="5" presetClass="entr" presetSubtype="1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checkerboard(across)">
                                      <p:cBhvr>
                                        <p:cTn id="2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8" grpId="0"/>
      <p:bldP spid="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Capture.PNG"/>
          <p:cNvPicPr>
            <a:picLocks noGrp="1"/>
          </p:cNvPicPr>
          <p:nvPr>
            <p:ph idx="1"/>
          </p:nvPr>
        </p:nvPicPr>
        <p:blipFill>
          <a:blip r:embed="rId3" cstate="print">
            <a:lum bright="-19000" contrast="23000"/>
          </a:blip>
          <a:stretch>
            <a:fillRect/>
          </a:stretch>
        </p:blipFill>
        <p:spPr>
          <a:xfrm>
            <a:off x="228600" y="152400"/>
            <a:ext cx="8763000" cy="6172200"/>
          </a:xfr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pic>
      <p:sp>
        <p:nvSpPr>
          <p:cNvPr id="4" name="Footer Placeholder 3"/>
          <p:cNvSpPr>
            <a:spLocks noGrp="1"/>
          </p:cNvSpPr>
          <p:nvPr>
            <p:ph type="ftr" sz="quarter" idx="11"/>
          </p:nvPr>
        </p:nvSpPr>
        <p:spPr>
          <a:xfrm>
            <a:off x="0" y="6416675"/>
            <a:ext cx="8153400" cy="365125"/>
          </a:xfrm>
        </p:spPr>
        <p:txBody>
          <a:bodyPr/>
          <a:lstStyle/>
          <a:p>
            <a:r>
              <a:rPr lang="en-US" sz="2000" dirty="0" smtClean="0">
                <a:solidFill>
                  <a:schemeClr val="tx1"/>
                </a:solidFill>
                <a:effectLst>
                  <a:outerShdw blurRad="38100" dist="38100" dir="2700000" algn="tl">
                    <a:srgbClr val="000000">
                      <a:alpha val="43137"/>
                    </a:srgbClr>
                  </a:outerShdw>
                </a:effectLst>
              </a:rPr>
              <a:t>Team Annex               Flow Model               Team Member: Brian Olsen</a:t>
            </a:r>
            <a:endParaRPr lang="en-US" sz="2000" dirty="0">
              <a:solidFill>
                <a:schemeClr val="tx1"/>
              </a:solidFill>
              <a:effectLst>
                <a:outerShdw blurRad="38100" dist="38100" dir="2700000" algn="tl">
                  <a:srgbClr val="000000">
                    <a:alpha val="43137"/>
                  </a:srgbClr>
                </a:outerShdw>
              </a:effectLst>
            </a:endParaRPr>
          </a:p>
        </p:txBody>
      </p:sp>
      <p:sp>
        <p:nvSpPr>
          <p:cNvPr id="7" name="Slide Number Placeholder 4"/>
          <p:cNvSpPr>
            <a:spLocks noGrp="1"/>
          </p:cNvSpPr>
          <p:nvPr>
            <p:ph type="sldNum" sz="quarter" idx="12"/>
          </p:nvPr>
        </p:nvSpPr>
        <p:spPr>
          <a:xfrm>
            <a:off x="7924800" y="6416675"/>
            <a:ext cx="762000" cy="365125"/>
          </a:xfrm>
        </p:spPr>
        <p:txBody>
          <a:bodyPr/>
          <a:lstStyle/>
          <a:p>
            <a:fld id="{6AE24FF2-A473-4DB8-89E5-C8B042026214}" type="slidenum">
              <a:rPr lang="en-US" sz="2000" smtClean="0">
                <a:solidFill>
                  <a:schemeClr val="tx1"/>
                </a:solidFill>
                <a:effectLst>
                  <a:outerShdw blurRad="38100" dist="38100" dir="2700000" algn="tl">
                    <a:srgbClr val="000000">
                      <a:alpha val="43137"/>
                    </a:srgbClr>
                  </a:outerShdw>
                </a:effectLst>
              </a:rPr>
              <a:pPr/>
              <a:t>7</a:t>
            </a:fld>
            <a:endParaRPr lang="en-US" sz="2000">
              <a:solidFill>
                <a:schemeClr val="tx1"/>
              </a:solidFill>
              <a:effectLst>
                <a:outerShdw blurRad="38100" dist="38100" dir="2700000" algn="tl">
                  <a:srgbClr val="000000">
                    <a:alpha val="43137"/>
                  </a:srgbClr>
                </a:outerShdw>
              </a:effectLst>
            </a:endParaRPr>
          </a:p>
        </p:txBody>
      </p:sp>
    </p:spTree>
  </p:cSld>
  <p:clrMapOvr>
    <a:masterClrMapping/>
  </p:clrMapOvr>
  <p:transition>
    <p:wheel/>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a:xfrm>
            <a:off x="0" y="6416675"/>
            <a:ext cx="8153400" cy="365125"/>
          </a:xfrm>
        </p:spPr>
        <p:txBody>
          <a:bodyPr/>
          <a:lstStyle/>
          <a:p>
            <a:r>
              <a:rPr lang="en-US" sz="2000" dirty="0" smtClean="0">
                <a:solidFill>
                  <a:schemeClr val="tx1"/>
                </a:solidFill>
                <a:effectLst>
                  <a:outerShdw blurRad="38100" dist="38100" dir="2700000" algn="tl">
                    <a:srgbClr val="000000">
                      <a:alpha val="43137"/>
                    </a:srgbClr>
                  </a:outerShdw>
                </a:effectLst>
              </a:rPr>
              <a:t>Team Annex            Sequence Model            Team Member: Brian Olsen</a:t>
            </a:r>
            <a:endParaRPr lang="en-US" sz="2000" dirty="0">
              <a:solidFill>
                <a:schemeClr val="tx1"/>
              </a:solidFill>
              <a:effectLst>
                <a:outerShdw blurRad="38100" dist="38100" dir="2700000" algn="tl">
                  <a:srgbClr val="000000">
                    <a:alpha val="43137"/>
                  </a:srgbClr>
                </a:outerShdw>
              </a:effectLst>
            </a:endParaRPr>
          </a:p>
        </p:txBody>
      </p:sp>
      <p:sp>
        <p:nvSpPr>
          <p:cNvPr id="5" name="Slide Number Placeholder 4"/>
          <p:cNvSpPr>
            <a:spLocks noGrp="1"/>
          </p:cNvSpPr>
          <p:nvPr>
            <p:ph type="sldNum" sz="quarter" idx="12"/>
          </p:nvPr>
        </p:nvSpPr>
        <p:spPr/>
        <p:txBody>
          <a:bodyPr/>
          <a:lstStyle/>
          <a:p>
            <a:fld id="{6AE24FF2-A473-4DB8-89E5-C8B042026214}" type="slidenum">
              <a:rPr lang="en-US" sz="2000" smtClean="0">
                <a:solidFill>
                  <a:schemeClr val="tx1"/>
                </a:solidFill>
                <a:effectLst>
                  <a:outerShdw blurRad="38100" dist="38100" dir="2700000" algn="tl">
                    <a:srgbClr val="000000">
                      <a:alpha val="43137"/>
                    </a:srgbClr>
                  </a:outerShdw>
                </a:effectLst>
              </a:rPr>
              <a:pPr/>
              <a:t>8</a:t>
            </a:fld>
            <a:endParaRPr lang="en-US" sz="2000" dirty="0">
              <a:solidFill>
                <a:schemeClr val="tx1"/>
              </a:solidFill>
              <a:effectLst>
                <a:outerShdw blurRad="38100" dist="38100" dir="2700000" algn="tl">
                  <a:srgbClr val="000000">
                    <a:alpha val="43137"/>
                  </a:srgbClr>
                </a:outerShdw>
              </a:effectLst>
            </a:endParaRPr>
          </a:p>
        </p:txBody>
      </p:sp>
      <p:sp>
        <p:nvSpPr>
          <p:cNvPr id="13" name="TextBox 12"/>
          <p:cNvSpPr txBox="1"/>
          <p:nvPr/>
        </p:nvSpPr>
        <p:spPr>
          <a:xfrm>
            <a:off x="0" y="838200"/>
            <a:ext cx="4191000" cy="3539430"/>
          </a:xfrm>
          <a:prstGeom prst="rect">
            <a:avLst/>
          </a:prstGeom>
          <a:noFill/>
        </p:spPr>
        <p:txBody>
          <a:bodyPr wrap="square" rtlCol="0">
            <a:spAutoFit/>
          </a:bodyPr>
          <a:lstStyle/>
          <a:p>
            <a:pPr>
              <a:buFont typeface="Arial" pitchFamily="34" charset="0"/>
              <a:buChar char="•"/>
            </a:pPr>
            <a:r>
              <a:rPr lang="en-US" sz="2800" dirty="0" smtClean="0">
                <a:effectLst>
                  <a:outerShdw blurRad="38100" dist="38100" dir="2700000" algn="tl">
                    <a:srgbClr val="000000">
                      <a:alpha val="43137"/>
                    </a:srgbClr>
                  </a:outerShdw>
                </a:effectLst>
              </a:rPr>
              <a:t>  Tasks</a:t>
            </a:r>
            <a:br>
              <a:rPr lang="en-US" sz="2800" dirty="0" smtClean="0">
                <a:effectLst>
                  <a:outerShdw blurRad="38100" dist="38100" dir="2700000" algn="tl">
                    <a:srgbClr val="000000">
                      <a:alpha val="43137"/>
                    </a:srgbClr>
                  </a:outerShdw>
                </a:effectLst>
              </a:rPr>
            </a:br>
            <a:r>
              <a:rPr lang="en-US" sz="2800" dirty="0" smtClean="0">
                <a:effectLst>
                  <a:outerShdw blurRad="38100" dist="38100" dir="2700000" algn="tl">
                    <a:srgbClr val="000000">
                      <a:alpha val="43137"/>
                    </a:srgbClr>
                  </a:outerShdw>
                </a:effectLst>
              </a:rPr>
              <a:t>-Attending class and arriving on time</a:t>
            </a:r>
          </a:p>
          <a:p>
            <a:r>
              <a:rPr lang="en-US" sz="2800" dirty="0" smtClean="0">
                <a:effectLst>
                  <a:outerShdw blurRad="38100" dist="38100" dir="2700000" algn="tl">
                    <a:srgbClr val="000000">
                      <a:alpha val="43137"/>
                    </a:srgbClr>
                  </a:outerShdw>
                </a:effectLst>
              </a:rPr>
              <a:t>-Finding an instructor’s Office</a:t>
            </a:r>
            <a:br>
              <a:rPr lang="en-US" sz="2800" dirty="0" smtClean="0">
                <a:effectLst>
                  <a:outerShdw blurRad="38100" dist="38100" dir="2700000" algn="tl">
                    <a:srgbClr val="000000">
                      <a:alpha val="43137"/>
                    </a:srgbClr>
                  </a:outerShdw>
                </a:effectLst>
              </a:rPr>
            </a:br>
            <a:r>
              <a:rPr lang="en-US" sz="2800" dirty="0" smtClean="0">
                <a:effectLst>
                  <a:outerShdw blurRad="38100" dist="38100" dir="2700000" algn="tl">
                    <a:srgbClr val="000000">
                      <a:alpha val="43137"/>
                    </a:srgbClr>
                  </a:outerShdw>
                </a:effectLst>
              </a:rPr>
              <a:t>-A parent finding the chair of their child's major</a:t>
            </a:r>
            <a:endParaRPr lang="en-US" sz="2800" dirty="0">
              <a:effectLst>
                <a:outerShdw blurRad="38100" dist="38100" dir="2700000" algn="tl">
                  <a:srgbClr val="000000">
                    <a:alpha val="43137"/>
                  </a:srgbClr>
                </a:outerShdw>
              </a:effectLst>
            </a:endParaRPr>
          </a:p>
        </p:txBody>
      </p:sp>
      <p:sp>
        <p:nvSpPr>
          <p:cNvPr id="14" name="TextBox 13"/>
          <p:cNvSpPr txBox="1"/>
          <p:nvPr/>
        </p:nvSpPr>
        <p:spPr>
          <a:xfrm>
            <a:off x="0" y="4800600"/>
            <a:ext cx="7772400" cy="1384995"/>
          </a:xfrm>
          <a:prstGeom prst="rect">
            <a:avLst/>
          </a:prstGeom>
          <a:noFill/>
        </p:spPr>
        <p:txBody>
          <a:bodyPr wrap="square" rtlCol="0">
            <a:spAutoFit/>
          </a:bodyPr>
          <a:lstStyle/>
          <a:p>
            <a:pPr>
              <a:buFont typeface="Arial" pitchFamily="34" charset="0"/>
              <a:buChar char="•"/>
            </a:pPr>
            <a:r>
              <a:rPr lang="en-US" sz="2800" dirty="0" smtClean="0">
                <a:effectLst>
                  <a:outerShdw blurRad="38100" dist="38100" dir="2700000" algn="tl">
                    <a:srgbClr val="000000">
                      <a:alpha val="43137"/>
                    </a:srgbClr>
                  </a:outerShdw>
                </a:effectLst>
              </a:rPr>
              <a:t>  Patterns/Issues</a:t>
            </a:r>
            <a:br>
              <a:rPr lang="en-US" sz="2800" dirty="0" smtClean="0">
                <a:effectLst>
                  <a:outerShdw blurRad="38100" dist="38100" dir="2700000" algn="tl">
                    <a:srgbClr val="000000">
                      <a:alpha val="43137"/>
                    </a:srgbClr>
                  </a:outerShdw>
                </a:effectLst>
              </a:rPr>
            </a:br>
            <a:r>
              <a:rPr lang="en-US" sz="2800" dirty="0" smtClean="0">
                <a:effectLst>
                  <a:outerShdw blurRad="38100" dist="38100" dir="2700000" algn="tl">
                    <a:srgbClr val="000000">
                      <a:alpha val="43137"/>
                    </a:srgbClr>
                  </a:outerShdw>
                </a:effectLst>
              </a:rPr>
              <a:t>-Accessing information through web</a:t>
            </a:r>
            <a:br>
              <a:rPr lang="en-US" sz="2800" dirty="0" smtClean="0">
                <a:effectLst>
                  <a:outerShdw blurRad="38100" dist="38100" dir="2700000" algn="tl">
                    <a:srgbClr val="000000">
                      <a:alpha val="43137"/>
                    </a:srgbClr>
                  </a:outerShdw>
                </a:effectLst>
              </a:rPr>
            </a:br>
            <a:r>
              <a:rPr lang="en-US" sz="2800" dirty="0" smtClean="0">
                <a:effectLst>
                  <a:outerShdw blurRad="38100" dist="38100" dir="2700000" algn="tl">
                    <a:srgbClr val="000000">
                      <a:alpha val="43137"/>
                    </a:srgbClr>
                  </a:outerShdw>
                </a:effectLst>
              </a:rPr>
              <a:t>-The current system relies heavily on people</a:t>
            </a:r>
            <a:endParaRPr lang="en-US" sz="2800" dirty="0">
              <a:effectLst>
                <a:outerShdw blurRad="38100" dist="38100" dir="2700000" algn="tl">
                  <a:srgbClr val="000000">
                    <a:alpha val="43137"/>
                  </a:srgbClr>
                </a:outerShdw>
              </a:effectLst>
            </a:endParaRPr>
          </a:p>
        </p:txBody>
      </p:sp>
      <p:sp>
        <p:nvSpPr>
          <p:cNvPr id="9" name="TextBox 8"/>
          <p:cNvSpPr txBox="1"/>
          <p:nvPr/>
        </p:nvSpPr>
        <p:spPr>
          <a:xfrm>
            <a:off x="0" y="228600"/>
            <a:ext cx="4191000" cy="523220"/>
          </a:xfrm>
          <a:prstGeom prst="rect">
            <a:avLst/>
          </a:prstGeom>
          <a:noFill/>
        </p:spPr>
        <p:txBody>
          <a:bodyPr wrap="square" rtlCol="0">
            <a:spAutoFit/>
          </a:bodyPr>
          <a:lstStyle/>
          <a:p>
            <a:r>
              <a:rPr lang="en-US" sz="2800" dirty="0" smtClean="0"/>
              <a:t>Breakdown of tasks</a:t>
            </a:r>
            <a:endParaRPr lang="en-US" sz="2800" dirty="0">
              <a:effectLst>
                <a:outerShdw blurRad="38100" dist="38100" dir="2700000" algn="tl">
                  <a:srgbClr val="000000">
                    <a:alpha val="43137"/>
                  </a:srgbClr>
                </a:outerShdw>
              </a:effectLst>
            </a:endParaRPr>
          </a:p>
        </p:txBody>
      </p:sp>
      <p:pic>
        <p:nvPicPr>
          <p:cNvPr id="17" name="Picture 5"/>
          <p:cNvPicPr>
            <a:picLocks noChangeAspect="1" noChangeArrowheads="1"/>
          </p:cNvPicPr>
          <p:nvPr/>
        </p:nvPicPr>
        <p:blipFill>
          <a:blip r:embed="rId3" cstate="print"/>
          <a:srcRect/>
          <a:stretch>
            <a:fillRect/>
          </a:stretch>
        </p:blipFill>
        <p:spPr bwMode="auto">
          <a:xfrm>
            <a:off x="3200400" y="3962400"/>
            <a:ext cx="2057400" cy="1108954"/>
          </a:xfrm>
          <a:prstGeom prst="rect">
            <a:avLst/>
          </a:prstGeom>
          <a:noFill/>
          <a:ln w="9525">
            <a:noFill/>
            <a:miter lim="800000"/>
            <a:headEnd/>
            <a:tailEnd/>
          </a:ln>
        </p:spPr>
      </p:pic>
      <p:pic>
        <p:nvPicPr>
          <p:cNvPr id="18" name="Picture 6"/>
          <p:cNvPicPr>
            <a:picLocks noChangeAspect="1" noChangeArrowheads="1"/>
          </p:cNvPicPr>
          <p:nvPr/>
        </p:nvPicPr>
        <p:blipFill>
          <a:blip r:embed="rId4" cstate="print"/>
          <a:srcRect/>
          <a:stretch>
            <a:fillRect/>
          </a:stretch>
        </p:blipFill>
        <p:spPr bwMode="auto">
          <a:xfrm>
            <a:off x="6096000" y="4419600"/>
            <a:ext cx="3048000" cy="1383261"/>
          </a:xfrm>
          <a:prstGeom prst="rect">
            <a:avLst/>
          </a:prstGeom>
          <a:noFill/>
          <a:ln w="9525">
            <a:noFill/>
            <a:miter lim="800000"/>
            <a:headEnd/>
            <a:tailEnd/>
          </a:ln>
        </p:spPr>
      </p:pic>
      <p:pic>
        <p:nvPicPr>
          <p:cNvPr id="19" name="Picture 8"/>
          <p:cNvPicPr>
            <a:picLocks noChangeAspect="1" noChangeArrowheads="1"/>
          </p:cNvPicPr>
          <p:nvPr/>
        </p:nvPicPr>
        <p:blipFill>
          <a:blip r:embed="rId5" cstate="print"/>
          <a:srcRect/>
          <a:stretch>
            <a:fillRect/>
          </a:stretch>
        </p:blipFill>
        <p:spPr bwMode="auto">
          <a:xfrm>
            <a:off x="4343400" y="228600"/>
            <a:ext cx="3448050" cy="1676400"/>
          </a:xfrm>
          <a:prstGeom prst="rect">
            <a:avLst/>
          </a:prstGeom>
          <a:noFill/>
          <a:ln w="9525">
            <a:noFill/>
            <a:miter lim="800000"/>
            <a:headEnd/>
            <a:tailEnd/>
          </a:ln>
        </p:spPr>
      </p:pic>
      <p:pic>
        <p:nvPicPr>
          <p:cNvPr id="20" name="Picture 9"/>
          <p:cNvPicPr>
            <a:picLocks noChangeAspect="1" noChangeArrowheads="1"/>
          </p:cNvPicPr>
          <p:nvPr/>
        </p:nvPicPr>
        <p:blipFill>
          <a:blip r:embed="rId6" cstate="print"/>
          <a:srcRect/>
          <a:stretch>
            <a:fillRect/>
          </a:stretch>
        </p:blipFill>
        <p:spPr bwMode="auto">
          <a:xfrm>
            <a:off x="5410200" y="1981200"/>
            <a:ext cx="3352800" cy="2399553"/>
          </a:xfrm>
          <a:prstGeom prst="rect">
            <a:avLst/>
          </a:prstGeom>
          <a:noFill/>
          <a:ln w="9525">
            <a:noFill/>
            <a:miter lim="800000"/>
            <a:headEnd/>
            <a:tailEnd/>
          </a:ln>
        </p:spPr>
      </p:pic>
    </p:spTree>
  </p:cSld>
  <p:clrMapOvr>
    <a:masterClrMapping/>
  </p:clrMapOvr>
  <p:transition>
    <p:whee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checkerboard(across)">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checkerboard(across)">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checkerboard(across)">
                                      <p:cBhvr>
                                        <p:cTn id="1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a:xfrm>
            <a:off x="0" y="6416675"/>
            <a:ext cx="8153400" cy="365125"/>
          </a:xfrm>
        </p:spPr>
        <p:txBody>
          <a:bodyPr/>
          <a:lstStyle/>
          <a:p>
            <a:r>
              <a:rPr lang="en-US" sz="2000" dirty="0" smtClean="0">
                <a:solidFill>
                  <a:schemeClr val="tx1"/>
                </a:solidFill>
                <a:effectLst>
                  <a:outerShdw blurRad="38100" dist="38100" dir="2700000" algn="tl">
                    <a:srgbClr val="000000">
                      <a:alpha val="43137"/>
                    </a:srgbClr>
                  </a:outerShdw>
                </a:effectLst>
              </a:rPr>
              <a:t>Team Annex             Cultural Model             Team Member: Brian Olsen</a:t>
            </a:r>
            <a:endParaRPr lang="en-US" sz="2000" dirty="0">
              <a:solidFill>
                <a:schemeClr val="tx1"/>
              </a:solidFill>
              <a:effectLst>
                <a:outerShdw blurRad="38100" dist="38100" dir="2700000" algn="tl">
                  <a:srgbClr val="000000">
                    <a:alpha val="43137"/>
                  </a:srgbClr>
                </a:outerShdw>
              </a:effectLst>
            </a:endParaRPr>
          </a:p>
        </p:txBody>
      </p:sp>
      <p:sp>
        <p:nvSpPr>
          <p:cNvPr id="5" name="Slide Number Placeholder 4"/>
          <p:cNvSpPr>
            <a:spLocks noGrp="1"/>
          </p:cNvSpPr>
          <p:nvPr>
            <p:ph type="sldNum" sz="quarter" idx="12"/>
          </p:nvPr>
        </p:nvSpPr>
        <p:spPr/>
        <p:txBody>
          <a:bodyPr/>
          <a:lstStyle/>
          <a:p>
            <a:fld id="{6AE24FF2-A473-4DB8-89E5-C8B042026214}" type="slidenum">
              <a:rPr lang="en-US" sz="2000" smtClean="0">
                <a:solidFill>
                  <a:schemeClr val="tx1"/>
                </a:solidFill>
                <a:effectLst>
                  <a:outerShdw blurRad="38100" dist="38100" dir="2700000" algn="tl">
                    <a:srgbClr val="000000">
                      <a:alpha val="43137"/>
                    </a:srgbClr>
                  </a:outerShdw>
                </a:effectLst>
              </a:rPr>
              <a:pPr/>
              <a:t>9</a:t>
            </a:fld>
            <a:endParaRPr lang="en-US" sz="2000" dirty="0">
              <a:solidFill>
                <a:schemeClr val="tx1"/>
              </a:solidFill>
              <a:effectLst>
                <a:outerShdw blurRad="38100" dist="38100" dir="2700000" algn="tl">
                  <a:srgbClr val="000000">
                    <a:alpha val="43137"/>
                  </a:srgbClr>
                </a:outerShdw>
              </a:effectLst>
            </a:endParaRPr>
          </a:p>
        </p:txBody>
      </p:sp>
      <p:pic>
        <p:nvPicPr>
          <p:cNvPr id="6" name="Content Placeholder 5" descr="Capture.PNG"/>
          <p:cNvPicPr>
            <a:picLocks noGrp="1"/>
          </p:cNvPicPr>
          <p:nvPr>
            <p:ph idx="1"/>
          </p:nvPr>
        </p:nvPicPr>
        <p:blipFill>
          <a:blip r:embed="rId2" cstate="print">
            <a:lum bright="-20000" contrast="10000"/>
          </a:blip>
          <a:stretch>
            <a:fillRect/>
          </a:stretch>
        </p:blipFill>
        <p:spPr>
          <a:xfrm>
            <a:off x="2590800" y="457200"/>
            <a:ext cx="6184847" cy="4800600"/>
          </a:xfrm>
          <a:scene3d>
            <a:camera prst="perspectiveHeroicExtremeLeftFacing"/>
            <a:lightRig rig="threePt" dir="t"/>
          </a:scene3d>
        </p:spPr>
      </p:pic>
      <p:sp>
        <p:nvSpPr>
          <p:cNvPr id="19" name="TextBox 18"/>
          <p:cNvSpPr txBox="1"/>
          <p:nvPr/>
        </p:nvSpPr>
        <p:spPr>
          <a:xfrm>
            <a:off x="0" y="990600"/>
            <a:ext cx="3657600" cy="4832092"/>
          </a:xfrm>
          <a:prstGeom prst="rect">
            <a:avLst/>
          </a:prstGeom>
          <a:noFill/>
        </p:spPr>
        <p:txBody>
          <a:bodyPr wrap="square" rtlCol="0">
            <a:spAutoFit/>
          </a:bodyPr>
          <a:lstStyle/>
          <a:p>
            <a:pPr>
              <a:buFont typeface="Arial" pitchFamily="34" charset="0"/>
              <a:buChar char="•"/>
            </a:pPr>
            <a:r>
              <a:rPr lang="en-US" sz="2800" dirty="0" smtClean="0">
                <a:effectLst>
                  <a:outerShdw blurRad="38100" dist="38100" dir="2700000" algn="tl">
                    <a:srgbClr val="000000">
                      <a:alpha val="43137"/>
                    </a:srgbClr>
                  </a:outerShdw>
                </a:effectLst>
              </a:rPr>
              <a:t> Signs posted in hallways</a:t>
            </a:r>
          </a:p>
          <a:p>
            <a:pPr>
              <a:buFont typeface="Arial" pitchFamily="34" charset="0"/>
              <a:buChar char="•"/>
            </a:pPr>
            <a:r>
              <a:rPr lang="en-US" sz="2800" dirty="0" smtClean="0">
                <a:effectLst>
                  <a:outerShdw blurRad="38100" dist="38100" dir="2700000" algn="tl">
                    <a:srgbClr val="000000">
                      <a:alpha val="43137"/>
                    </a:srgbClr>
                  </a:outerShdw>
                </a:effectLst>
              </a:rPr>
              <a:t> Classrooms have lists of their classes</a:t>
            </a:r>
            <a:br>
              <a:rPr lang="en-US" sz="2800" dirty="0" smtClean="0">
                <a:effectLst>
                  <a:outerShdw blurRad="38100" dist="38100" dir="2700000" algn="tl">
                    <a:srgbClr val="000000">
                      <a:alpha val="43137"/>
                    </a:srgbClr>
                  </a:outerShdw>
                </a:effectLst>
              </a:rPr>
            </a:br>
            <a:r>
              <a:rPr lang="en-US" sz="2800" dirty="0" smtClean="0">
                <a:effectLst>
                  <a:outerShdw blurRad="38100" dist="38100" dir="2700000" algn="tl">
                    <a:srgbClr val="000000">
                      <a:alpha val="43137"/>
                    </a:srgbClr>
                  </a:outerShdw>
                </a:effectLst>
              </a:rPr>
              <a:t>posted outside their doors</a:t>
            </a:r>
          </a:p>
          <a:p>
            <a:pPr>
              <a:buFont typeface="Arial" pitchFamily="34" charset="0"/>
              <a:buChar char="•"/>
            </a:pPr>
            <a:r>
              <a:rPr lang="en-US" sz="2800" dirty="0" smtClean="0">
                <a:effectLst>
                  <a:outerShdw blurRad="38100" dist="38100" dir="2700000" algn="tl">
                    <a:srgbClr val="000000">
                      <a:alpha val="43137"/>
                    </a:srgbClr>
                  </a:outerShdw>
                </a:effectLst>
              </a:rPr>
              <a:t>Some instructors post their classes and office hours outside their offices </a:t>
            </a:r>
            <a:br>
              <a:rPr lang="en-US" sz="2800" dirty="0" smtClean="0">
                <a:effectLst>
                  <a:outerShdw blurRad="38100" dist="38100" dir="2700000" algn="tl">
                    <a:srgbClr val="000000">
                      <a:alpha val="43137"/>
                    </a:srgbClr>
                  </a:outerShdw>
                </a:effectLst>
              </a:rPr>
            </a:br>
            <a:endParaRPr lang="en-US" sz="2800" dirty="0" smtClean="0">
              <a:effectLst>
                <a:outerShdw blurRad="38100" dist="38100" dir="2700000" algn="tl">
                  <a:srgbClr val="000000">
                    <a:alpha val="43137"/>
                  </a:srgbClr>
                </a:outerShdw>
              </a:effectLst>
            </a:endParaRPr>
          </a:p>
        </p:txBody>
      </p:sp>
      <p:sp>
        <p:nvSpPr>
          <p:cNvPr id="9" name="TextBox 8"/>
          <p:cNvSpPr txBox="1"/>
          <p:nvPr/>
        </p:nvSpPr>
        <p:spPr>
          <a:xfrm>
            <a:off x="0" y="228600"/>
            <a:ext cx="4191000" cy="523220"/>
          </a:xfrm>
          <a:prstGeom prst="rect">
            <a:avLst/>
          </a:prstGeom>
          <a:noFill/>
        </p:spPr>
        <p:txBody>
          <a:bodyPr wrap="square" rtlCol="0">
            <a:spAutoFit/>
          </a:bodyPr>
          <a:lstStyle/>
          <a:p>
            <a:r>
              <a:rPr lang="en-US" sz="2800" dirty="0" smtClean="0">
                <a:effectLst>
                  <a:outerShdw blurRad="38100" dist="38100" dir="2700000" algn="tl">
                    <a:srgbClr val="000000">
                      <a:alpha val="43137"/>
                    </a:srgbClr>
                  </a:outerShdw>
                </a:effectLst>
              </a:rPr>
              <a:t>Influences &amp; Policies</a:t>
            </a:r>
            <a:endParaRPr lang="en-US" sz="2800" dirty="0">
              <a:effectLst>
                <a:outerShdw blurRad="38100" dist="38100" dir="2700000" algn="tl">
                  <a:srgbClr val="000000">
                    <a:alpha val="43137"/>
                  </a:srgbClr>
                </a:outerShdw>
              </a:effectLst>
            </a:endParaRPr>
          </a:p>
        </p:txBody>
      </p:sp>
    </p:spTree>
  </p:cSld>
  <p:clrMapOvr>
    <a:masterClrMapping/>
  </p:clrMapOvr>
  <p:transition>
    <p:whee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anim calcmode="lin" valueType="num">
                                      <p:cBhvr>
                                        <p:cTn id="8" dur="500" fill="hold"/>
                                        <p:tgtEl>
                                          <p:spTgt spid="6"/>
                                        </p:tgtEl>
                                        <p:attrNameLst>
                                          <p:attrName>style.rotation</p:attrName>
                                        </p:attrNameLst>
                                      </p:cBhvr>
                                      <p:tavLst>
                                        <p:tav tm="0">
                                          <p:val>
                                            <p:fltVal val="720"/>
                                          </p:val>
                                        </p:tav>
                                        <p:tav tm="100000">
                                          <p:val>
                                            <p:fltVal val="0"/>
                                          </p:val>
                                        </p:tav>
                                      </p:tavLst>
                                    </p:anim>
                                    <p:anim calcmode="lin" valueType="num">
                                      <p:cBhvr>
                                        <p:cTn id="9" dur="500" fill="hold"/>
                                        <p:tgtEl>
                                          <p:spTgt spid="6"/>
                                        </p:tgtEl>
                                        <p:attrNameLst>
                                          <p:attrName>ppt_h</p:attrName>
                                        </p:attrNameLst>
                                      </p:cBhvr>
                                      <p:tavLst>
                                        <p:tav tm="0">
                                          <p:val>
                                            <p:fltVal val="0"/>
                                          </p:val>
                                        </p:tav>
                                        <p:tav tm="100000">
                                          <p:val>
                                            <p:strVal val="#ppt_h"/>
                                          </p:val>
                                        </p:tav>
                                      </p:tavLst>
                                    </p:anim>
                                    <p:anim calcmode="lin" valueType="num">
                                      <p:cBhvr>
                                        <p:cTn id="10" dur="500" fill="hold"/>
                                        <p:tgtEl>
                                          <p:spTgt spid="6"/>
                                        </p:tgtEl>
                                        <p:attrNameLst>
                                          <p:attrName>ppt_w</p:attrName>
                                        </p:attrNameLst>
                                      </p:cBhvr>
                                      <p:tavLst>
                                        <p:tav tm="0">
                                          <p:val>
                                            <p:fltVal val="0"/>
                                          </p:val>
                                        </p:tav>
                                        <p:tav tm="100000">
                                          <p:val>
                                            <p:strVal val="#ppt_w"/>
                                          </p:val>
                                        </p:tav>
                                      </p:tavLst>
                                    </p:anim>
                                  </p:childTnLst>
                                </p:cTn>
                              </p:par>
                            </p:childTnLst>
                          </p:cTn>
                        </p:par>
                      </p:childTnLst>
                    </p:cTn>
                  </p:par>
                  <p:par>
                    <p:cTn id="11" fill="hold">
                      <p:stCondLst>
                        <p:cond delay="indefinite"/>
                      </p:stCondLst>
                      <p:childTnLst>
                        <p:par>
                          <p:cTn id="12" fill="hold">
                            <p:stCondLst>
                              <p:cond delay="0"/>
                            </p:stCondLst>
                            <p:childTnLst>
                              <p:par>
                                <p:cTn id="13" presetID="5" presetClass="entr" presetSubtype="1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checkerboard(across)">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5" presetClass="entr" presetSubtype="10" fill="hold" grpId="0" nodeType="click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checkerboard(across)">
                                      <p:cBhvr>
                                        <p:cTn id="20"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9"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Apex">
  <a:themeElements>
    <a:clrScheme name="Apex">
      <a:dk1>
        <a:sysClr val="windowText" lastClr="000000"/>
      </a:dk1>
      <a:lt1>
        <a:sysClr val="window" lastClr="FFFFFF"/>
      </a:lt1>
      <a:dk2>
        <a:srgbClr val="69676D"/>
      </a:dk2>
      <a:lt2>
        <a:srgbClr val="C9C2D1"/>
      </a:lt2>
      <a:accent1>
        <a:srgbClr val="CEB966"/>
      </a:accent1>
      <a:accent2>
        <a:srgbClr val="9CB084"/>
      </a:accent2>
      <a:accent3>
        <a:srgbClr val="6BB1C9"/>
      </a:accent3>
      <a:accent4>
        <a:srgbClr val="6585CF"/>
      </a:accent4>
      <a:accent5>
        <a:srgbClr val="7E6BC9"/>
      </a:accent5>
      <a:accent6>
        <a:srgbClr val="A379BB"/>
      </a:accent6>
      <a:hlink>
        <a:srgbClr val="410082"/>
      </a:hlink>
      <a:folHlink>
        <a:srgbClr val="932968"/>
      </a:folHlink>
    </a:clrScheme>
    <a:fontScheme name="Apex">
      <a:majorFont>
        <a:latin typeface="Lucida Sans"/>
        <a:ea typeface=""/>
        <a:cs typeface=""/>
        <a:font script="Grek" typeface="Arial"/>
        <a:font script="Cyrl" typeface="Arial"/>
        <a:font script="Jpan" typeface="HG丸ｺﾞｼｯｸM-PRO"/>
        <a:font script="Hang" typeface="휴먼옛체"/>
        <a:font script="Hans" typeface="黑体"/>
        <a:font script="Hant" typeface="微軟正黑體"/>
        <a:font script="Arab" typeface="Tahoma"/>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Book Antiqua"/>
        <a:ea typeface=""/>
        <a:cs typeface=""/>
        <a:font script="Grek" typeface="Times New Roman"/>
        <a:font script="Cyrl" typeface="Times New Roman"/>
        <a:font script="Jpan" typeface="HG明朝B"/>
        <a:font script="Hang" typeface="돋움"/>
        <a:font script="Hans" typeface="宋体"/>
        <a:font script="Hant" typeface="新細明體"/>
        <a:font script="Arab" typeface="Times New Roman"/>
        <a:font script="Hebr" typeface="David"/>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Apex">
      <a:fillStyleLst>
        <a:solidFill>
          <a:schemeClr val="phClr"/>
        </a:solidFill>
        <a:gradFill rotWithShape="1">
          <a:gsLst>
            <a:gs pos="20000">
              <a:schemeClr val="phClr">
                <a:tint val="9000"/>
              </a:schemeClr>
            </a:gs>
            <a:gs pos="100000">
              <a:schemeClr val="phClr">
                <a:tint val="70000"/>
                <a:satMod val="100000"/>
              </a:schemeClr>
            </a:gs>
          </a:gsLst>
          <a:path path="circle">
            <a:fillToRect l="-15000" t="-15000" r="115000" b="115000"/>
          </a:path>
        </a:gradFill>
        <a:gradFill rotWithShape="1">
          <a:gsLst>
            <a:gs pos="0">
              <a:schemeClr val="phClr">
                <a:shade val="60000"/>
              </a:schemeClr>
            </a:gs>
            <a:gs pos="33000">
              <a:schemeClr val="phClr">
                <a:tint val="86500"/>
              </a:schemeClr>
            </a:gs>
            <a:gs pos="46750">
              <a:schemeClr val="phClr">
                <a:tint val="71000"/>
                <a:satMod val="112000"/>
              </a:schemeClr>
            </a:gs>
            <a:gs pos="53000">
              <a:schemeClr val="phClr">
                <a:tint val="71000"/>
                <a:satMod val="112000"/>
              </a:schemeClr>
            </a:gs>
            <a:gs pos="68000">
              <a:schemeClr val="phClr">
                <a:tint val="86000"/>
              </a:schemeClr>
            </a:gs>
            <a:gs pos="100000">
              <a:schemeClr val="phClr">
                <a:shade val="60000"/>
              </a:schemeClr>
            </a:gs>
          </a:gsLst>
          <a:lin ang="8350000" scaled="1"/>
        </a:gradFill>
      </a:fillStyleLst>
      <a:lnStyleLst>
        <a:ln w="9525" cap="flat" cmpd="sng" algn="ctr">
          <a:solidFill>
            <a:schemeClr val="phClr">
              <a:shade val="48000"/>
              <a:satMod val="110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130000" dist="101600" dir="2700000" algn="tl" rotWithShape="0">
              <a:srgbClr val="000000">
                <a:alpha val="35000"/>
              </a:srgbClr>
            </a:outerShdw>
          </a:effectLst>
        </a:effectStyle>
        <a:effectStyle>
          <a:effectLst>
            <a:outerShdw blurRad="190500" dist="228600" dir="2700000" sy="90000" rotWithShape="0">
              <a:srgbClr val="000000">
                <a:alpha val="25500"/>
              </a:srgbClr>
            </a:outerShdw>
          </a:effectLst>
        </a:effectStyle>
        <a:effectStyle>
          <a:effectLst>
            <a:outerShdw blurRad="190500" dist="228600" dir="2700000" sy="90000" rotWithShape="0">
              <a:srgbClr val="000000">
                <a:alpha val="25500"/>
              </a:srgbClr>
            </a:outerShdw>
          </a:effectLst>
          <a:scene3d>
            <a:camera prst="orthographicFront" fov="0">
              <a:rot lat="0" lon="0" rev="0"/>
            </a:camera>
            <a:lightRig rig="soft" dir="tl">
              <a:rot lat="0" lon="0" rev="20100000"/>
            </a:lightRig>
          </a:scene3d>
          <a:sp3d>
            <a:bevelT w="50800" h="50800"/>
          </a:sp3d>
        </a:effectStyle>
      </a:effectStyleLst>
      <a:bgFillStyleLst>
        <a:solidFill>
          <a:schemeClr val="phClr"/>
        </a:solidFill>
        <a:gradFill rotWithShape="1">
          <a:gsLst>
            <a:gs pos="0">
              <a:schemeClr val="phClr">
                <a:tint val="50000"/>
                <a:satMod val="180000"/>
              </a:schemeClr>
            </a:gs>
            <a:gs pos="100000">
              <a:schemeClr val="phClr">
                <a:shade val="45000"/>
                <a:satMod val="120000"/>
              </a:schemeClr>
            </a:gs>
          </a:gsLst>
          <a:path path="circle">
            <a:fillToRect r="100000" b="100000"/>
          </a:path>
        </a:gradFill>
        <a:blipFill>
          <a:blip xmlns:r="http://schemas.openxmlformats.org/officeDocument/2006/relationships" r:embed="rId1">
            <a:duotone>
              <a:schemeClr val="phClr">
                <a:shade val="3000"/>
                <a:satMod val="110000"/>
              </a:schemeClr>
              <a:schemeClr val="phClr">
                <a:tint val="60000"/>
                <a:satMod val="425000"/>
              </a:schemeClr>
            </a:duotone>
          </a:blip>
          <a:stretch>
            <a:fillRect/>
          </a:stretch>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Apex</Template>
  <TotalTime>2171</TotalTime>
  <Words>806</Words>
  <Application>Microsoft Office PowerPoint</Application>
  <PresentationFormat>On-screen Show (4:3)</PresentationFormat>
  <Paragraphs>146</Paragraphs>
  <Slides>19</Slides>
  <Notes>6</Notes>
  <HiddenSlides>0</HiddenSlides>
  <MMClips>0</MMClips>
  <ScaleCrop>false</ScaleCrop>
  <HeadingPairs>
    <vt:vector size="4" baseType="variant">
      <vt:variant>
        <vt:lpstr>Theme</vt:lpstr>
      </vt:variant>
      <vt:variant>
        <vt:i4>1</vt:i4>
      </vt:variant>
      <vt:variant>
        <vt:lpstr>Slide Titles</vt:lpstr>
      </vt:variant>
      <vt:variant>
        <vt:i4>19</vt:i4>
      </vt:variant>
    </vt:vector>
  </HeadingPairs>
  <TitlesOfParts>
    <vt:vector size="20" baseType="lpstr">
      <vt:lpstr>Apex</vt:lpstr>
      <vt:lpstr>Cs 321 Team Annex</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Joshua</dc:creator>
  <cp:lastModifiedBy>Joshua</cp:lastModifiedBy>
  <cp:revision>83</cp:revision>
  <dcterms:created xsi:type="dcterms:W3CDTF">2013-04-08T17:17:34Z</dcterms:created>
  <dcterms:modified xsi:type="dcterms:W3CDTF">2013-04-19T15:07:39Z</dcterms:modified>
</cp:coreProperties>
</file>